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55"/>
  </p:notesMasterIdLst>
  <p:sldIdLst>
    <p:sldId id="256" r:id="rId2"/>
    <p:sldId id="747" r:id="rId3"/>
    <p:sldId id="2525" r:id="rId4"/>
    <p:sldId id="331" r:id="rId5"/>
    <p:sldId id="2524" r:id="rId6"/>
    <p:sldId id="360" r:id="rId7"/>
    <p:sldId id="394" r:id="rId8"/>
    <p:sldId id="410" r:id="rId9"/>
    <p:sldId id="2521" r:id="rId10"/>
    <p:sldId id="395" r:id="rId11"/>
    <p:sldId id="396" r:id="rId12"/>
    <p:sldId id="2522" r:id="rId13"/>
    <p:sldId id="397" r:id="rId14"/>
    <p:sldId id="2523" r:id="rId15"/>
    <p:sldId id="374" r:id="rId16"/>
    <p:sldId id="375" r:id="rId17"/>
    <p:sldId id="398" r:id="rId18"/>
    <p:sldId id="367" r:id="rId19"/>
    <p:sldId id="401" r:id="rId20"/>
    <p:sldId id="371" r:id="rId21"/>
    <p:sldId id="402" r:id="rId22"/>
    <p:sldId id="388" r:id="rId23"/>
    <p:sldId id="404" r:id="rId24"/>
    <p:sldId id="403" r:id="rId25"/>
    <p:sldId id="391" r:id="rId26"/>
    <p:sldId id="405" r:id="rId27"/>
    <p:sldId id="385" r:id="rId28"/>
    <p:sldId id="2526" r:id="rId29"/>
    <p:sldId id="2550" r:id="rId30"/>
    <p:sldId id="2551" r:id="rId31"/>
    <p:sldId id="2552" r:id="rId32"/>
    <p:sldId id="2553" r:id="rId33"/>
    <p:sldId id="2554" r:id="rId34"/>
    <p:sldId id="2555" r:id="rId35"/>
    <p:sldId id="2556" r:id="rId36"/>
    <p:sldId id="2557" r:id="rId37"/>
    <p:sldId id="2558" r:id="rId38"/>
    <p:sldId id="2559" r:id="rId39"/>
    <p:sldId id="2443" r:id="rId40"/>
    <p:sldId id="2410" r:id="rId41"/>
    <p:sldId id="2411" r:id="rId42"/>
    <p:sldId id="2412" r:id="rId43"/>
    <p:sldId id="2489" r:id="rId44"/>
    <p:sldId id="2452" r:id="rId45"/>
    <p:sldId id="759" r:id="rId46"/>
    <p:sldId id="2425" r:id="rId47"/>
    <p:sldId id="2437" r:id="rId48"/>
    <p:sldId id="377" r:id="rId49"/>
    <p:sldId id="2527" r:id="rId50"/>
    <p:sldId id="757" r:id="rId51"/>
    <p:sldId id="761" r:id="rId52"/>
    <p:sldId id="762" r:id="rId53"/>
    <p:sldId id="2418" r:id="rId54"/>
  </p:sldIdLst>
  <p:sldSz cx="12192000" cy="6858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256"/>
            <p14:sldId id="747"/>
            <p14:sldId id="2525"/>
            <p14:sldId id="331"/>
            <p14:sldId id="2524"/>
            <p14:sldId id="360"/>
            <p14:sldId id="394"/>
            <p14:sldId id="410"/>
            <p14:sldId id="2521"/>
            <p14:sldId id="395"/>
            <p14:sldId id="396"/>
            <p14:sldId id="2522"/>
            <p14:sldId id="397"/>
            <p14:sldId id="2523"/>
            <p14:sldId id="374"/>
            <p14:sldId id="375"/>
            <p14:sldId id="398"/>
            <p14:sldId id="367"/>
            <p14:sldId id="401"/>
            <p14:sldId id="371"/>
            <p14:sldId id="402"/>
            <p14:sldId id="388"/>
            <p14:sldId id="404"/>
            <p14:sldId id="403"/>
            <p14:sldId id="391"/>
            <p14:sldId id="405"/>
            <p14:sldId id="385"/>
            <p14:sldId id="2526"/>
            <p14:sldId id="2550"/>
            <p14:sldId id="2551"/>
            <p14:sldId id="2552"/>
            <p14:sldId id="2553"/>
            <p14:sldId id="2554"/>
            <p14:sldId id="2555"/>
            <p14:sldId id="2556"/>
            <p14:sldId id="2557"/>
            <p14:sldId id="2558"/>
            <p14:sldId id="2559"/>
            <p14:sldId id="2443"/>
            <p14:sldId id="2410"/>
            <p14:sldId id="2411"/>
            <p14:sldId id="2412"/>
            <p14:sldId id="2489"/>
            <p14:sldId id="2452"/>
            <p14:sldId id="759"/>
            <p14:sldId id="2425"/>
            <p14:sldId id="2437"/>
            <p14:sldId id="377"/>
            <p14:sldId id="2527"/>
            <p14:sldId id="757"/>
            <p14:sldId id="761"/>
            <p14:sldId id="762"/>
            <p14:sldId id="24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D9D9D9"/>
    <a:srgbClr val="BCEBDF"/>
    <a:srgbClr val="CCFFFF"/>
    <a:srgbClr val="EBFFFF"/>
    <a:srgbClr val="0083EF"/>
    <a:srgbClr val="358971"/>
    <a:srgbClr val="339933"/>
    <a:srgbClr val="007E39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03" autoAdjust="0"/>
    <p:restoredTop sz="94625" autoAdjust="0"/>
  </p:normalViewPr>
  <p:slideViewPr>
    <p:cSldViewPr>
      <p:cViewPr varScale="1">
        <p:scale>
          <a:sx n="101" d="100"/>
          <a:sy n="101" d="100"/>
        </p:scale>
        <p:origin x="512" y="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223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663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941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7EA2AE4-D91D-43D2-A66A-1BD4DAD5C1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8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8469"/>
            <a:ext cx="7191166" cy="68410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5E9B4FC-7EAE-4FF6-A84D-CA1427625F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704512" y="5085184"/>
            <a:ext cx="1152128" cy="1123356"/>
          </a:xfrm>
          <a:prstGeom prst="ellipse">
            <a:avLst/>
          </a:prstGeom>
          <a:ln w="9525" cap="rnd"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37600" y="609601"/>
            <a:ext cx="27432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737600" y="6248403"/>
            <a:ext cx="2946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2" y="6248208"/>
            <a:ext cx="7431311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8128424" y="0"/>
            <a:ext cx="42672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직사각형 7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직사각형 8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8075084" y="103716"/>
            <a:ext cx="533400" cy="325968"/>
          </a:xfrm>
          <a:prstGeom prst="rect">
            <a:avLst/>
          </a:prstGeo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430743" y="404814"/>
            <a:ext cx="11330516" cy="6048375"/>
          </a:xfrm>
          <a:prstGeom prst="roundRect">
            <a:avLst>
              <a:gd name="adj" fmla="val 5013"/>
            </a:avLst>
          </a:prstGeom>
          <a:solidFill>
            <a:schemeClr val="tx2">
              <a:alpha val="84706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958802" y="3412605"/>
            <a:ext cx="10273141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958802" y="2348881"/>
            <a:ext cx="10273141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959430" y="3412605"/>
            <a:ext cx="10273141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959430" y="2348881"/>
            <a:ext cx="10273141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1597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9403" y="184745"/>
            <a:ext cx="9121013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832992" y="908051"/>
            <a:ext cx="3119669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5952662" y="908051"/>
            <a:ext cx="311966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072331" y="908051"/>
            <a:ext cx="3119669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3119669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719403" y="1196752"/>
            <a:ext cx="10945216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62535" y="633163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3A01160-D8F5-4E02-A012-150AA5964FF6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30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6182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5"/>
          <p:cNvSpPr txBox="1">
            <a:spLocks/>
          </p:cNvSpPr>
          <p:nvPr userDrawn="1"/>
        </p:nvSpPr>
        <p:spPr>
          <a:xfrm>
            <a:off x="11516499" y="6423569"/>
            <a:ext cx="440469" cy="288888"/>
          </a:xfrm>
          <a:prstGeom prst="rect">
            <a:avLst/>
          </a:prstGeom>
        </p:spPr>
        <p:txBody>
          <a:bodyPr vert="horz" lIns="94600" tIns="47300" rIns="94600" bIns="47300" rtlCol="0" anchor="ctr"/>
          <a:lstStyle>
            <a:lvl1pPr algn="l">
              <a:defRPr lang="ko-KR" altLang="en-US" sz="1000" b="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4594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B1A714-22B6-415B-B621-748EF96EC691}" type="slidenum">
              <a:rPr kumimoji="0" lang="en-US" altLang="ko-KR" sz="127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pPr marL="0" marR="0" lvl="0" indent="0" algn="ctr" defTabSz="94594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7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2CB4EF-5AAA-4224-A02E-6D17BF2438E5}"/>
              </a:ext>
            </a:extLst>
          </p:cNvPr>
          <p:cNvSpPr txBox="1"/>
          <p:nvPr userDrawn="1"/>
        </p:nvSpPr>
        <p:spPr>
          <a:xfrm>
            <a:off x="1720417" y="1404371"/>
            <a:ext cx="8881780" cy="622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0976" indent="-310976">
              <a:buFont typeface="Wingdings" panose="05000000000000000000" pitchFamily="2" charset="2"/>
              <a:buChar char="§"/>
            </a:pPr>
            <a:endParaRPr lang="en-US" altLang="ko-KR" sz="1814" dirty="0"/>
          </a:p>
          <a:p>
            <a:pPr marL="783950" lvl="1" indent="-310976">
              <a:buFont typeface="Wingdings" panose="05000000000000000000" pitchFamily="2" charset="2"/>
              <a:buChar char="§"/>
            </a:pPr>
            <a:endParaRPr lang="ko-KR" altLang="en-US" sz="1632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D370973-2153-4AA1-BD05-D0D55B4027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12261" y="881886"/>
            <a:ext cx="9077770" cy="3233225"/>
          </a:xfrm>
        </p:spPr>
        <p:txBody>
          <a:bodyPr/>
          <a:lstStyle>
            <a:lvl1pPr marL="354730" indent="-354730">
              <a:lnSpc>
                <a:spcPts val="2539"/>
              </a:lnSpc>
              <a:spcAft>
                <a:spcPts val="544"/>
              </a:spcAft>
              <a:buFont typeface="Wingdings" panose="05000000000000000000" pitchFamily="2" charset="2"/>
              <a:buChar char="§"/>
              <a:defRPr sz="1995" b="1"/>
            </a:lvl1pPr>
            <a:lvl2pPr marL="768582" indent="-295609">
              <a:lnSpc>
                <a:spcPts val="2539"/>
              </a:lnSpc>
              <a:spcAft>
                <a:spcPts val="544"/>
              </a:spcAft>
              <a:buClr>
                <a:schemeClr val="bg2">
                  <a:lumMod val="25000"/>
                </a:schemeClr>
              </a:buClr>
              <a:buSzPct val="80000"/>
              <a:buFont typeface="Wingdings" panose="05000000000000000000" pitchFamily="2" charset="2"/>
              <a:buChar char="§"/>
              <a:defRPr sz="1814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lnSpc>
                <a:spcPct val="100000"/>
              </a:lnSpc>
              <a:spcAft>
                <a:spcPts val="544"/>
              </a:spcAft>
              <a:defRPr sz="1632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lnSpc>
                <a:spcPct val="100000"/>
              </a:lnSpc>
              <a:spcAft>
                <a:spcPts val="544"/>
              </a:spcAft>
              <a:defRPr sz="1632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lnSpc>
                <a:spcPct val="100000"/>
              </a:lnSpc>
              <a:spcAft>
                <a:spcPts val="544"/>
              </a:spcAft>
              <a:defRPr sz="1632">
                <a:latin typeface="굴림" panose="020B0600000101010101" pitchFamily="50" charset="-127"/>
                <a:ea typeface="굴림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0358AF03-5E36-40A3-BA01-FCB246BD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026" y="163468"/>
            <a:ext cx="8881780" cy="472245"/>
          </a:xfrm>
        </p:spPr>
        <p:txBody>
          <a:bodyPr>
            <a:normAutofit/>
          </a:bodyPr>
          <a:lstStyle>
            <a:lvl1pPr algn="l">
              <a:defRPr sz="2902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072772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9461728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71424" y="114485"/>
            <a:ext cx="10081120" cy="548680"/>
          </a:xfrm>
        </p:spPr>
        <p:txBody>
          <a:bodyPr>
            <a:normAutofit/>
          </a:bodyPr>
          <a:lstStyle>
            <a:lvl1pPr algn="l">
              <a:defRPr sz="2539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871424" y="1007065"/>
            <a:ext cx="11522207" cy="5472608"/>
          </a:xfrm>
        </p:spPr>
        <p:txBody>
          <a:bodyPr/>
          <a:lstStyle>
            <a:lvl1pPr marL="266662" indent="-266662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11" indent="-180949">
              <a:lnSpc>
                <a:spcPct val="100000"/>
              </a:lnSpc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1800"/>
            </a:lvl2pPr>
            <a:lvl3pPr marL="628561" indent="-180949">
              <a:lnSpc>
                <a:spcPct val="100000"/>
              </a:lnSpc>
              <a:spcAft>
                <a:spcPts val="300"/>
              </a:spcAft>
              <a:buClr>
                <a:schemeClr val="tx1"/>
              </a:buClr>
              <a:defRPr sz="1600"/>
            </a:lvl3pPr>
            <a:lvl4pPr marL="809510" indent="-180949">
              <a:lnSpc>
                <a:spcPct val="100000"/>
              </a:lnSpc>
              <a:spcAft>
                <a:spcPts val="300"/>
              </a:spcAft>
              <a:buSzPct val="96000"/>
              <a:defRPr sz="1100"/>
            </a:lvl4pPr>
            <a:lvl5pPr marL="990459" indent="-180949">
              <a:lnSpc>
                <a:spcPct val="100000"/>
              </a:lnSpc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6266838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" y="1008"/>
            <a:ext cx="12190842" cy="685598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41639" y="2057476"/>
            <a:ext cx="5993255" cy="486340"/>
          </a:xfrm>
        </p:spPr>
        <p:txBody>
          <a:bodyPr wrap="square" anchor="ctr">
            <a:spAutoFit/>
          </a:bodyPr>
          <a:lstStyle>
            <a:lvl1pPr algn="l">
              <a:defRPr sz="2539" b="1" cap="all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목차를 입력하세요</a:t>
            </a:r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5" hasCustomPrompt="1"/>
          </p:nvPr>
        </p:nvSpPr>
        <p:spPr>
          <a:xfrm>
            <a:off x="841640" y="553710"/>
            <a:ext cx="2134584" cy="1700645"/>
          </a:xfrm>
        </p:spPr>
        <p:txBody>
          <a:bodyPr wrap="square" anchor="ctr">
            <a:spAutoFit/>
          </a:bodyPr>
          <a:lstStyle>
            <a:lvl1pPr algn="l">
              <a:buNone/>
              <a:defRPr lang="ko-KR" altLang="en-US" sz="10429" b="1" kern="1200" dirty="0" smtClean="0">
                <a:solidFill>
                  <a:schemeClr val="bg1"/>
                </a:solidFill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44484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1" y="3886201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1147-CD34-4DD7-86F1-45D7E7A1F53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0496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끝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" y="1008"/>
            <a:ext cx="12190842" cy="6855984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3026561" y="4892675"/>
            <a:ext cx="284480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7" name="제목 1"/>
          <p:cNvSpPr>
            <a:spLocks noGrp="1"/>
          </p:cNvSpPr>
          <p:nvPr>
            <p:ph type="ctrTitle" hasCustomPrompt="1"/>
          </p:nvPr>
        </p:nvSpPr>
        <p:spPr>
          <a:xfrm>
            <a:off x="1822163" y="2122788"/>
            <a:ext cx="8547675" cy="849235"/>
          </a:xfrm>
        </p:spPr>
        <p:txBody>
          <a:bodyPr anchor="t">
            <a:spAutoFit/>
          </a:bodyPr>
          <a:lstStyle>
            <a:lvl1pPr algn="ctr">
              <a:defRPr kumimoji="1" lang="ko-KR" altLang="en-US" sz="4897" b="1" i="0" u="none" strike="noStrike" kern="1200" cap="none" normalizeH="0" baseline="0" dirty="0" smtClean="0">
                <a:ln>
                  <a:noFill/>
                </a:ln>
                <a:solidFill>
                  <a:srgbClr val="2D5542"/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  <p:sp>
        <p:nvSpPr>
          <p:cNvPr id="59" name="텍스트 개체 틀 58"/>
          <p:cNvSpPr>
            <a:spLocks noGrp="1"/>
          </p:cNvSpPr>
          <p:nvPr>
            <p:ph type="body" sz="quarter" idx="13" hasCustomPrompt="1"/>
          </p:nvPr>
        </p:nvSpPr>
        <p:spPr>
          <a:xfrm>
            <a:off x="1826268" y="3054322"/>
            <a:ext cx="8539468" cy="374679"/>
          </a:xfrm>
        </p:spPr>
        <p:txBody>
          <a:bodyPr anchor="t">
            <a:spAutoFit/>
          </a:bodyPr>
          <a:lstStyle>
            <a:lvl1pPr algn="ctr">
              <a:buNone/>
              <a:defRPr kumimoji="1" lang="ko-KR" altLang="en-US" sz="1814" b="1" i="0" u="none" strike="noStrike" kern="1200" cap="none" normalizeH="0" baseline="0" dirty="0" smtClean="0">
                <a:ln>
                  <a:noFill/>
                </a:ln>
                <a:solidFill>
                  <a:srgbClr val="2D5542"/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sp>
        <p:nvSpPr>
          <p:cNvPr id="13" name="텍스트 개체 틀 58"/>
          <p:cNvSpPr>
            <a:spLocks noGrp="1"/>
          </p:cNvSpPr>
          <p:nvPr>
            <p:ph type="body" sz="quarter" idx="14" hasCustomPrompt="1"/>
          </p:nvPr>
        </p:nvSpPr>
        <p:spPr>
          <a:xfrm>
            <a:off x="1826268" y="3444606"/>
            <a:ext cx="8539468" cy="263019"/>
          </a:xfrm>
        </p:spPr>
        <p:txBody>
          <a:bodyPr anchor="t">
            <a:spAutoFit/>
          </a:bodyPr>
          <a:lstStyle>
            <a:lvl1pPr algn="ctr">
              <a:buNone/>
              <a:defRPr kumimoji="1" lang="ko-KR" altLang="en-US" sz="1088" b="0" i="0" u="none" strike="noStrike" kern="1200" cap="none" normalizeH="0" baseline="0" dirty="0" smtClean="0">
                <a:ln>
                  <a:noFill/>
                </a:ln>
                <a:solidFill>
                  <a:srgbClr val="2D5542"/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14" name="텍스트 개체 틀 40"/>
          <p:cNvSpPr>
            <a:spLocks noGrp="1"/>
          </p:cNvSpPr>
          <p:nvPr>
            <p:ph type="body" sz="quarter" idx="15" hasCustomPrompt="1"/>
          </p:nvPr>
        </p:nvSpPr>
        <p:spPr>
          <a:xfrm>
            <a:off x="5192823" y="4251654"/>
            <a:ext cx="1806356" cy="304891"/>
          </a:xfrm>
        </p:spPr>
        <p:txBody>
          <a:bodyPr>
            <a:spAutoFit/>
          </a:bodyPr>
          <a:lstStyle>
            <a:lvl1pPr algn="ctr">
              <a:buNone/>
              <a:defRPr kumimoji="1" lang="ko-KR" altLang="en-US" sz="1360" b="1" i="0" u="none" strike="noStrike" kern="1200" cap="none" normalizeH="0" baseline="0" dirty="0" smtClean="0">
                <a:ln>
                  <a:noFill/>
                </a:ln>
                <a:solidFill>
                  <a:srgbClr val="707070"/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lvl="0"/>
            <a:r>
              <a:rPr lang="en-US" altLang="ko-KR" dirty="0"/>
              <a:t>Logo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8929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03512" y="44624"/>
            <a:ext cx="6768752" cy="576064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 hasCustomPrompt="1"/>
          </p:nvPr>
        </p:nvSpPr>
        <p:spPr>
          <a:xfrm>
            <a:off x="1631504" y="980728"/>
            <a:ext cx="10153128" cy="5040560"/>
          </a:xfrm>
        </p:spPr>
        <p:txBody>
          <a:bodyPr vert="horz"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defRPr lang="ko-KR" altLang="en-US" sz="2000" b="1" dirty="0" smtClean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ko-KR" altLang="en-US" sz="1800" dirty="0" smtClean="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lnSpc>
                <a:spcPct val="100000"/>
              </a:lnSpc>
              <a:defRPr lang="ko-KR" altLang="en-US" sz="1600" dirty="0" smtClean="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spcBef>
                <a:spcPts val="0"/>
              </a:spcBef>
              <a:defRPr lang="ko-KR" altLang="en-US" sz="1600" dirty="0" smtClean="0">
                <a:latin typeface="굴림" panose="020B0600000101010101" pitchFamily="50" charset="-127"/>
                <a:ea typeface="굴림" panose="020B0600000101010101" pitchFamily="50" charset="-127"/>
              </a:defRPr>
            </a:lvl4pPr>
          </a:lstStyle>
          <a:p>
            <a:pPr lvl="0">
              <a:lnSpc>
                <a:spcPct val="150000"/>
              </a:lnSpc>
            </a:pPr>
            <a:r>
              <a:rPr lang="ko-KR" altLang="en-US" dirty="0"/>
              <a:t>마스터 텍스트 스타일을 편집합니다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둘째 수준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dirty="0"/>
              <a:t>셋째 수준</a:t>
            </a:r>
          </a:p>
          <a:p>
            <a:pPr lvl="3">
              <a:lnSpc>
                <a:spcPct val="150000"/>
              </a:lnSpc>
            </a:pPr>
            <a:r>
              <a:rPr lang="ko-KR" altLang="en-US" dirty="0"/>
              <a:t>넷째 수준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7313355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5778751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310417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1706550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9208169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4420684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5501776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9094295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6498896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283236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828801" y="2743200"/>
            <a:ext cx="9497484" cy="167322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직사각형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rgbClr val="BCEBD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>
            <a:normAutofit/>
          </a:bodyPr>
          <a:lstStyle>
            <a:lvl1pPr algn="l">
              <a:buNone/>
              <a:defRPr sz="3600" b="0" cap="none">
                <a:solidFill>
                  <a:schemeClr val="tx1"/>
                </a:solidFill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720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2422957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2040178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9542619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0536796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6281372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;p2">
            <a:extLst>
              <a:ext uri="{FF2B5EF4-FFF2-40B4-BE49-F238E27FC236}">
                <a16:creationId xmlns:a16="http://schemas.microsoft.com/office/drawing/2014/main" id="{AE169226-6326-4B42-BA01-A07503F9BF4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0;p2">
            <a:extLst>
              <a:ext uri="{FF2B5EF4-FFF2-40B4-BE49-F238E27FC236}">
                <a16:creationId xmlns:a16="http://schemas.microsoft.com/office/drawing/2014/main" id="{F2128D78-98D0-1946-ABC0-DD3E32D4D519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제목 24">
            <a:extLst>
              <a:ext uri="{FF2B5EF4-FFF2-40B4-BE49-F238E27FC236}">
                <a16:creationId xmlns:a16="http://schemas.microsoft.com/office/drawing/2014/main" id="{18E4D7E8-082F-3947-ACDC-CCB90F65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  <p:sp>
        <p:nvSpPr>
          <p:cNvPr id="33" name="슬라이드 번호 개체 틀 20">
            <a:extLst>
              <a:ext uri="{FF2B5EF4-FFF2-40B4-BE49-F238E27FC236}">
                <a16:creationId xmlns:a16="http://schemas.microsoft.com/office/drawing/2014/main" id="{5D8DE216-E2D2-0946-B519-359B6A0D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72308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7706D100-A296-AA47-8D59-127D7B2E0C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2186609"/>
          </a:xfrm>
        </p:spPr>
        <p:txBody>
          <a:bodyPr/>
          <a:lstStyle>
            <a:lvl1pPr marL="228600" indent="-228600">
              <a:lnSpc>
                <a:spcPct val="120000"/>
              </a:lnSpc>
              <a:buClr>
                <a:srgbClr val="4BB0A0"/>
              </a:buClr>
              <a:buFont typeface="시스템 서체"/>
              <a:buChar char="◦"/>
              <a:defRPr sz="2000"/>
            </a:lvl1pPr>
            <a:lvl2pPr marL="685800" indent="-228600">
              <a:lnSpc>
                <a:spcPct val="120000"/>
              </a:lnSpc>
              <a:buFont typeface="시스템 서체"/>
              <a:buChar char="⁃"/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x-none" dirty="0"/>
          </a:p>
        </p:txBody>
      </p:sp>
      <p:sp>
        <p:nvSpPr>
          <p:cNvPr id="9" name="바닥글 개체 틀 36">
            <a:extLst>
              <a:ext uri="{FF2B5EF4-FFF2-40B4-BE49-F238E27FC236}">
                <a16:creationId xmlns:a16="http://schemas.microsoft.com/office/drawing/2014/main" id="{0FCC723C-E12E-4134-80CF-8ADAED2921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00645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2;p2">
            <a:extLst>
              <a:ext uri="{FF2B5EF4-FFF2-40B4-BE49-F238E27FC236}">
                <a16:creationId xmlns:a16="http://schemas.microsoft.com/office/drawing/2014/main" id="{31C819E8-8DB3-D241-86AD-39FA357B79F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0;p2">
            <a:extLst>
              <a:ext uri="{FF2B5EF4-FFF2-40B4-BE49-F238E27FC236}">
                <a16:creationId xmlns:a16="http://schemas.microsoft.com/office/drawing/2014/main" id="{4CA2C0CC-49CB-CE45-A055-1E87B9A38FE4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346A3901-6E4C-0B40-9CF8-E7ECAB46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83194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40" name="제목 24">
            <a:extLst>
              <a:ext uri="{FF2B5EF4-FFF2-40B4-BE49-F238E27FC236}">
                <a16:creationId xmlns:a16="http://schemas.microsoft.com/office/drawing/2014/main" id="{677C8BD8-495D-D94A-A820-9FD4BA20C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E6C44-E913-45F1-A690-E52E071D50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0287" y="1415600"/>
            <a:ext cx="10080625" cy="46307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</p:txBody>
      </p:sp>
      <p:sp>
        <p:nvSpPr>
          <p:cNvPr id="8" name="바닥글 개체 틀 36">
            <a:extLst>
              <a:ext uri="{FF2B5EF4-FFF2-40B4-BE49-F238E27FC236}">
                <a16:creationId xmlns:a16="http://schemas.microsoft.com/office/drawing/2014/main" id="{3F2E6A11-E23E-4E32-B9A2-7BA8A7427DA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95419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691375" y="2932204"/>
            <a:ext cx="10267121" cy="993592"/>
          </a:xfrm>
          <a:noFill/>
        </p:spPr>
        <p:txBody>
          <a:bodyPr wrap="none" lIns="0" tIns="0" rIns="0" bIns="0" anchor="ctr" anchorCtr="0">
            <a:noAutofit/>
          </a:bodyPr>
          <a:lstStyle>
            <a:lvl1pPr marL="0" indent="0">
              <a:buNone/>
              <a:defRPr sz="4800">
                <a:solidFill>
                  <a:srgbClr val="F06436"/>
                </a:solidFill>
              </a:defRPr>
            </a:lvl1pPr>
            <a:lvl2pPr marL="457200" indent="0">
              <a:buNone/>
              <a:defRPr sz="4000"/>
            </a:lvl2pPr>
            <a:lvl3pPr marL="914400" indent="0">
              <a:buNone/>
              <a:defRPr sz="4000"/>
            </a:lvl3pPr>
            <a:lvl4pPr marL="1371600" indent="0">
              <a:buNone/>
              <a:defRPr sz="4000"/>
            </a:lvl4pPr>
            <a:lvl5pPr marL="1828800" indent="0">
              <a:buNone/>
              <a:defRPr sz="4000"/>
            </a:lvl5pPr>
          </a:lstStyle>
          <a:p>
            <a:pPr lvl="0"/>
            <a:r>
              <a:rPr lang="ko-KR" altLang="en-US" dirty="0"/>
              <a:t>목차 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Google Shape;12;p2">
            <a:extLst>
              <a:ext uri="{FF2B5EF4-FFF2-40B4-BE49-F238E27FC236}">
                <a16:creationId xmlns:a16="http://schemas.microsoft.com/office/drawing/2014/main" id="{C0ABDC55-C9AE-1C41-A2A0-AA873EDB6BD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10;p2">
            <a:extLst>
              <a:ext uri="{FF2B5EF4-FFF2-40B4-BE49-F238E27FC236}">
                <a16:creationId xmlns:a16="http://schemas.microsoft.com/office/drawing/2014/main" id="{28B67903-E1CF-534B-A2D3-E7597F24B72F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11530;p73">
            <a:extLst>
              <a:ext uri="{FF2B5EF4-FFF2-40B4-BE49-F238E27FC236}">
                <a16:creationId xmlns:a16="http://schemas.microsoft.com/office/drawing/2014/main" id="{A10FFA0E-16C5-4244-887B-59CEA3799C19}"/>
              </a:ext>
            </a:extLst>
          </p:cNvPr>
          <p:cNvGrpSpPr/>
          <p:nvPr userDrawn="1"/>
        </p:nvGrpSpPr>
        <p:grpSpPr>
          <a:xfrm>
            <a:off x="11379724" y="208758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9" name="Google Shape;11531;p73">
              <a:extLst>
                <a:ext uri="{FF2B5EF4-FFF2-40B4-BE49-F238E27FC236}">
                  <a16:creationId xmlns:a16="http://schemas.microsoft.com/office/drawing/2014/main" id="{3BC7373A-BF17-5949-8F1D-CB2BBEEEEEA6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532;p73">
              <a:extLst>
                <a:ext uri="{FF2B5EF4-FFF2-40B4-BE49-F238E27FC236}">
                  <a16:creationId xmlns:a16="http://schemas.microsoft.com/office/drawing/2014/main" id="{CC6EA4CC-1703-7449-B7BC-4483CFF9F966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533;p73">
              <a:extLst>
                <a:ext uri="{FF2B5EF4-FFF2-40B4-BE49-F238E27FC236}">
                  <a16:creationId xmlns:a16="http://schemas.microsoft.com/office/drawing/2014/main" id="{B5E6808C-1FA3-4B4B-B0FE-9EE183DD349C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534;p73">
              <a:extLst>
                <a:ext uri="{FF2B5EF4-FFF2-40B4-BE49-F238E27FC236}">
                  <a16:creationId xmlns:a16="http://schemas.microsoft.com/office/drawing/2014/main" id="{69AF36EF-ECD4-AC48-816B-145DAB86BB7E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535;p73">
              <a:extLst>
                <a:ext uri="{FF2B5EF4-FFF2-40B4-BE49-F238E27FC236}">
                  <a16:creationId xmlns:a16="http://schemas.microsoft.com/office/drawing/2014/main" id="{36271C18-068C-3049-B5A3-CC3DE160731F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36;p73">
              <a:extLst>
                <a:ext uri="{FF2B5EF4-FFF2-40B4-BE49-F238E27FC236}">
                  <a16:creationId xmlns:a16="http://schemas.microsoft.com/office/drawing/2014/main" id="{3BA77610-2275-C74C-A5B8-D24FF49A3670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489566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46953" y="98158"/>
            <a:ext cx="6204780" cy="541935"/>
          </a:xfrm>
        </p:spPr>
        <p:txBody>
          <a:bodyPr>
            <a:normAutofit/>
          </a:bodyPr>
          <a:lstStyle>
            <a:lvl1pPr>
              <a:defRPr sz="272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451082-2EAD-4174-839E-1F965DD066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16339" y="1143127"/>
            <a:ext cx="8555244" cy="4767676"/>
          </a:xfrm>
        </p:spPr>
        <p:txBody>
          <a:bodyPr>
            <a:noAutofit/>
          </a:bodyPr>
          <a:lstStyle>
            <a:lvl1pPr>
              <a:spcAft>
                <a:spcPts val="1088"/>
              </a:spcAft>
              <a:defRPr sz="2177" b="1"/>
            </a:lvl1pPr>
            <a:lvl2pPr>
              <a:lnSpc>
                <a:spcPts val="2449"/>
              </a:lnSpc>
              <a:spcAft>
                <a:spcPts val="544"/>
              </a:spcAft>
              <a:defRPr sz="1814"/>
            </a:lvl2pPr>
            <a:lvl3pPr>
              <a:spcAft>
                <a:spcPts val="544"/>
              </a:spcAft>
              <a:defRPr sz="1451"/>
            </a:lvl3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883024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8D437B-2966-42F7-A2F5-9BD3A8A7CD30}"/>
              </a:ext>
            </a:extLst>
          </p:cNvPr>
          <p:cNvSpPr txBox="1"/>
          <p:nvPr userDrawn="1"/>
        </p:nvSpPr>
        <p:spPr>
          <a:xfrm>
            <a:off x="11444378" y="6446468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A0E80BF-A895-44FD-A81F-88B2D5F7ADFC}" type="slidenum">
              <a:rPr lang="ko-KR" altLang="en-US" sz="1400" smtClean="0"/>
              <a:t>‹#›</a:t>
            </a:fld>
            <a:endParaRPr lang="ko-KR" altLang="en-US" sz="140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직사각형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직사각형 9"/>
          <p:cNvSpPr/>
          <p:nvPr/>
        </p:nvSpPr>
        <p:spPr>
          <a:xfrm>
            <a:off x="2060448" y="4654296"/>
            <a:ext cx="10131552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8331200" y="6248401"/>
            <a:ext cx="3556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8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AF1C30-4808-424C-A1B0-1103CA66CD9C}"/>
              </a:ext>
            </a:extLst>
          </p:cNvPr>
          <p:cNvSpPr/>
          <p:nvPr userDrawn="1"/>
        </p:nvSpPr>
        <p:spPr bwMode="white">
          <a:xfrm>
            <a:off x="3514" y="-5932"/>
            <a:ext cx="12188486" cy="6662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1919536" y="44328"/>
            <a:ext cx="8136904" cy="5581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1631504" y="1124744"/>
            <a:ext cx="10243120" cy="5058876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239070-22DF-43F0-841A-90C0B73335F4}"/>
              </a:ext>
            </a:extLst>
          </p:cNvPr>
          <p:cNvSpPr txBox="1"/>
          <p:nvPr userDrawn="1"/>
        </p:nvSpPr>
        <p:spPr>
          <a:xfrm>
            <a:off x="11444378" y="6446468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A0E80BF-A895-44FD-A81F-88B2D5F7ADFC}" type="slidenum">
              <a:rPr lang="ko-KR" altLang="en-US" sz="1400" smtClean="0"/>
              <a:t>‹#›</a:t>
            </a:fld>
            <a:endParaRPr lang="ko-KR" alt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482303-7CD7-4D0C-8B16-EEE178D0DFEC}"/>
              </a:ext>
            </a:extLst>
          </p:cNvPr>
          <p:cNvSpPr txBox="1"/>
          <p:nvPr userDrawn="1"/>
        </p:nvSpPr>
        <p:spPr>
          <a:xfrm>
            <a:off x="10840772" y="95183"/>
            <a:ext cx="1251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dobe Garamond Pro Bold" panose="02020702060506020403" pitchFamily="18" charset="0"/>
                <a:ea typeface="+mj-ea"/>
              </a:rPr>
              <a:t>JavaScript</a:t>
            </a:r>
            <a:endParaRPr lang="ko-KR" altLang="en-US" sz="2000" b="1" dirty="0">
              <a:solidFill>
                <a:schemeClr val="bg1"/>
              </a:solidFill>
              <a:latin typeface="Adobe Garamond Pro Bold" panose="02020702060506020403" pitchFamily="18" charset="0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D36132A-C430-43BF-9E73-3354AEF34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t="-1" b="-7267"/>
          <a:stretch/>
        </p:blipFill>
        <p:spPr>
          <a:xfrm>
            <a:off x="11502" y="-227"/>
            <a:ext cx="551384" cy="6934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AEEC777-4837-4194-BD7B-4B396B409F2A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duotone>
              <a:schemeClr val="accent1">
                <a:shade val="45000"/>
                <a:satMod val="135000"/>
              </a:schemeClr>
              <a:prstClr val="white"/>
            </a:duotone>
            <a:alphaModFix amt="70000"/>
          </a:blip>
          <a:stretch>
            <a:fillRect/>
          </a:stretch>
        </p:blipFill>
        <p:spPr>
          <a:xfrm>
            <a:off x="106049" y="6265023"/>
            <a:ext cx="476363" cy="4737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89AB605-173B-4ECA-8F6C-A62E35ECE6BE}"/>
              </a:ext>
            </a:extLst>
          </p:cNvPr>
          <p:cNvSpPr txBox="1"/>
          <p:nvPr userDrawn="1"/>
        </p:nvSpPr>
        <p:spPr>
          <a:xfrm>
            <a:off x="511043" y="6381446"/>
            <a:ext cx="3064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인하공전 컴퓨터정보과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  <p:sldLayoutId id="2147483870" r:id="rId18"/>
    <p:sldLayoutId id="2147483871" r:id="rId19"/>
    <p:sldLayoutId id="2147483874" r:id="rId20"/>
    <p:sldLayoutId id="2147483875" r:id="rId21"/>
    <p:sldLayoutId id="2147483876" r:id="rId22"/>
    <p:sldLayoutId id="2147483877" r:id="rId23"/>
    <p:sldLayoutId id="2147483878" r:id="rId24"/>
    <p:sldLayoutId id="2147483879" r:id="rId25"/>
    <p:sldLayoutId id="2147483880" r:id="rId26"/>
    <p:sldLayoutId id="2147483881" r:id="rId27"/>
    <p:sldLayoutId id="2147483882" r:id="rId28"/>
    <p:sldLayoutId id="2147483883" r:id="rId29"/>
    <p:sldLayoutId id="2147483884" r:id="rId30"/>
    <p:sldLayoutId id="2147483885" r:id="rId31"/>
    <p:sldLayoutId id="2147483886" r:id="rId32"/>
    <p:sldLayoutId id="2147483887" r:id="rId33"/>
    <p:sldLayoutId id="2147483888" r:id="rId34"/>
    <p:sldLayoutId id="2147483889" r:id="rId35"/>
    <p:sldLayoutId id="2147483890" r:id="rId36"/>
    <p:sldLayoutId id="2147483891" r:id="rId37"/>
    <p:sldLayoutId id="2147483892" r:id="rId38"/>
  </p:sldLayoutIdLst>
  <p:hf sldNum="0" hdr="0" ftr="0" dt="0"/>
  <p:txStyles>
    <p:titleStyle>
      <a:lvl1pPr algn="l" rtl="0" eaLnBrk="1" latinLnBrk="1" hangingPunct="1">
        <a:spcBef>
          <a:spcPct val="0"/>
        </a:spcBef>
        <a:buNone/>
        <a:defRPr kumimoji="0" sz="2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HY헤드라인M" panose="02030600000101010101" pitchFamily="18" charset="-127"/>
          <a:ea typeface="HY헤드라인M" panose="02030600000101010101" pitchFamily="18" charset="-127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file:///E:\%25EC%259D%25B8%25ED%2595%2598%25EA%25B3%25B5%25EC%2597%2585%25EC%25A0%2584%25EB%25AC%25B8%25EB%258C%2580%25ED%2595%2599\%25EC%259E%2590%25EB%25B0%2594%25EC%258A%25A4%25ED%2581%25AC%25EB%25A6%25BD%25ED%258A%25B8\%25EA%25B8%25B0%25EB%25A7%2590%25EA%25B3%25A0%25EC%2582%25AC\B%25EB%25B0%2598\images\apple.png" TargetMode="External"/><Relationship Id="rId1" Type="http://schemas.openxmlformats.org/officeDocument/2006/relationships/slideLayout" Target="../slideLayouts/slideLayout3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78FABD1B-FFF6-4899-8529-08355B3B9DA8}"/>
              </a:ext>
            </a:extLst>
          </p:cNvPr>
          <p:cNvSpPr txBox="1"/>
          <p:nvPr/>
        </p:nvSpPr>
        <p:spPr>
          <a:xfrm>
            <a:off x="7248128" y="5085184"/>
            <a:ext cx="3240360" cy="119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</a:rPr>
              <a:t>전 혜경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mjacad@naver.com</a:t>
            </a: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010-7338-5742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C414EB4-C1DB-4703-97A1-F8FBE894D8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828"/>
          <a:stretch/>
        </p:blipFill>
        <p:spPr>
          <a:xfrm>
            <a:off x="4151784" y="924968"/>
            <a:ext cx="1939874" cy="1800753"/>
          </a:xfrm>
          <a:prstGeom prst="rect">
            <a:avLst/>
          </a:prstGeom>
        </p:spPr>
      </p:pic>
      <p:sp>
        <p:nvSpPr>
          <p:cNvPr id="5" name="제목 33">
            <a:extLst>
              <a:ext uri="{FF2B5EF4-FFF2-40B4-BE49-F238E27FC236}">
                <a16:creationId xmlns:a16="http://schemas.microsoft.com/office/drawing/2014/main" id="{CD5EA8E0-4B2B-4634-8642-F717C7A27915}"/>
              </a:ext>
            </a:extLst>
          </p:cNvPr>
          <p:cNvSpPr txBox="1">
            <a:spLocks/>
          </p:cNvSpPr>
          <p:nvPr/>
        </p:nvSpPr>
        <p:spPr>
          <a:xfrm>
            <a:off x="3431704" y="3140968"/>
            <a:ext cx="5256584" cy="856992"/>
          </a:xfrm>
          <a:prstGeom prst="rect">
            <a:avLst/>
          </a:prstGeom>
        </p:spPr>
        <p:txBody>
          <a:bodyPr/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4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자바스크립트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391FF-563F-45C7-9BB2-4A95B0277AE5}"/>
              </a:ext>
            </a:extLst>
          </p:cNvPr>
          <p:cNvSpPr txBox="1"/>
          <p:nvPr/>
        </p:nvSpPr>
        <p:spPr>
          <a:xfrm>
            <a:off x="4511824" y="3997960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JavaScript &amp; </a:t>
            </a:r>
            <a:r>
              <a:rPr lang="en-US" altLang="ko-KR" sz="2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JQuery</a:t>
            </a:r>
            <a:endParaRPr lang="ko-KR" altLang="en-US" sz="28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03C11FF2-E87B-41B1-878E-2E2D85A15DCB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 flipH="1" flipV="1">
            <a:off x="6003704" y="1769330"/>
            <a:ext cx="74407" cy="1838375"/>
          </a:xfrm>
          <a:prstGeom prst="bentConnector3">
            <a:avLst>
              <a:gd name="adj1" fmla="val -307229"/>
            </a:avLst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61CAB8B-0FE9-08F3-3EDD-573311C9C05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59996" y="1732634"/>
            <a:ext cx="1758727" cy="85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9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윈도우 열기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 vert="horz">
            <a:noAutofit/>
          </a:bodyPr>
          <a:lstStyle/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US" altLang="ko-KR" dirty="0" err="1"/>
              <a:t>window.open</a:t>
            </a:r>
            <a:r>
              <a:rPr lang="en-US" altLang="ko-KR" dirty="0"/>
              <a:t>()</a:t>
            </a:r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lang="ko-KR" altLang="en-US" b="1" dirty="0"/>
              <a:t>윈도우를 새로 열고 웹 페이지 출력</a:t>
            </a:r>
            <a:endParaRPr lang="en-US" altLang="ko-KR" b="1" dirty="0"/>
          </a:p>
          <a:p>
            <a:pPr lvl="2"/>
            <a:r>
              <a:rPr lang="ko-KR" altLang="en-US" sz="1800" dirty="0"/>
              <a:t>예</a:t>
            </a:r>
            <a:r>
              <a:rPr lang="en-US" altLang="ko-KR" sz="1800" dirty="0"/>
              <a:t>)</a:t>
            </a:r>
          </a:p>
          <a:p>
            <a:pPr lvl="2"/>
            <a:endParaRPr lang="en-US" altLang="ko-KR" sz="1800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lang="en-US" altLang="ko-KR" b="1" dirty="0"/>
              <a:t>3</a:t>
            </a:r>
            <a:r>
              <a:rPr lang="ko-KR" altLang="en-US" b="1" dirty="0"/>
              <a:t>개의</a:t>
            </a:r>
            <a:r>
              <a:rPr lang="en-US" altLang="ko-KR" b="1" dirty="0"/>
              <a:t> </a:t>
            </a:r>
            <a:r>
              <a:rPr lang="ko-KR" altLang="en-US" b="1" dirty="0"/>
              <a:t>매개변수를 가진 함수</a:t>
            </a:r>
            <a:endParaRPr lang="en-US" altLang="ko-KR" b="1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endParaRPr lang="en-US" altLang="ko-KR" b="1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endParaRPr lang="en-US" altLang="ko-KR" b="1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endParaRPr lang="en-US" altLang="ko-KR" b="1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endParaRPr lang="en-US" altLang="ko-KR" b="1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lang="ko-KR" altLang="en-US" b="1" dirty="0"/>
              <a:t>윈도우 이름</a:t>
            </a:r>
            <a:r>
              <a:rPr lang="en-US" altLang="ko-KR" b="1" dirty="0"/>
              <a:t>(</a:t>
            </a:r>
            <a:r>
              <a:rPr lang="en-US" altLang="ko-KR" b="1" dirty="0" err="1"/>
              <a:t>sWindowName</a:t>
            </a:r>
            <a:r>
              <a:rPr lang="en-US" altLang="ko-KR" b="1" dirty="0"/>
              <a:t>)</a:t>
            </a:r>
            <a:endParaRPr lang="ko-KR" altLang="en-US" b="1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endParaRPr lang="ko-KR" altLang="en-US" b="1" dirty="0"/>
          </a:p>
        </p:txBody>
      </p:sp>
      <p:sp>
        <p:nvSpPr>
          <p:cNvPr id="5" name="직사각형 4"/>
          <p:cNvSpPr/>
          <p:nvPr/>
        </p:nvSpPr>
        <p:spPr>
          <a:xfrm>
            <a:off x="3071664" y="1830977"/>
            <a:ext cx="4680520" cy="3955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window.open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("http://www.naver.com", "", "");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071664" y="5157192"/>
            <a:ext cx="6840760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_blank : 	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이름 없는 새 윈도우를 열고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웹 페이지 로드</a:t>
            </a:r>
          </a:p>
          <a:p>
            <a:pPr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_parent : 	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현재 윈도우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혹은 프레임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의 부모 윈도우에 웹 페이지 로드</a:t>
            </a:r>
          </a:p>
          <a:p>
            <a:pPr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_self : 	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현재 윈도우에 웹 페이지 로드</a:t>
            </a:r>
          </a:p>
          <a:p>
            <a:pPr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_top : 	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브라우저 윈도우에 웹 페이지 로드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664" y="2996952"/>
            <a:ext cx="8232550" cy="1634514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DFA25C8-4AC3-4566-918B-E99C11990DEC}"/>
              </a:ext>
            </a:extLst>
          </p:cNvPr>
          <p:cNvCxnSpPr>
            <a:cxnSpLocks/>
          </p:cNvCxnSpPr>
          <p:nvPr/>
        </p:nvCxnSpPr>
        <p:spPr>
          <a:xfrm>
            <a:off x="8760296" y="4293096"/>
            <a:ext cx="2088232" cy="0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120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윈도우 열기 사례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733755" y="1340768"/>
            <a:ext cx="10153128" cy="5040560"/>
          </a:xfrm>
        </p:spPr>
        <p:txBody>
          <a:bodyPr vert="horz">
            <a:noAutofit/>
          </a:bodyPr>
          <a:lstStyle/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lang="en-US" altLang="ko-KR" b="1" dirty="0" err="1"/>
              <a:t>myWin</a:t>
            </a:r>
            <a:r>
              <a:rPr lang="en-US" altLang="ko-KR" b="1" dirty="0"/>
              <a:t> </a:t>
            </a:r>
            <a:r>
              <a:rPr lang="ko-KR" altLang="en-US" b="1" dirty="0"/>
              <a:t>이름에 </a:t>
            </a:r>
            <a:r>
              <a:rPr lang="ko-KR" altLang="en-US" b="1" dirty="0" err="1"/>
              <a:t>툴바만</a:t>
            </a:r>
            <a:r>
              <a:rPr lang="ko-KR" altLang="en-US" b="1" dirty="0"/>
              <a:t> 가지는 새 윈도우 열고 </a:t>
            </a:r>
            <a:r>
              <a:rPr lang="en-US" altLang="ko-KR" b="1" dirty="0"/>
              <a:t>sample.html </a:t>
            </a:r>
            <a:r>
              <a:rPr lang="ko-KR" altLang="en-US" b="1" dirty="0"/>
              <a:t>출력</a:t>
            </a:r>
            <a:endParaRPr lang="en-US" altLang="ko-KR" b="1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endParaRPr lang="en-US" altLang="ko-KR" b="1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endParaRPr lang="en-US" altLang="ko-KR" b="1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lang="ko-KR" altLang="en-US" b="1" dirty="0"/>
              <a:t>현재 윈도우에 </a:t>
            </a:r>
            <a:r>
              <a:rPr lang="en-US" altLang="ko-KR" b="1" dirty="0"/>
              <a:t>sample.html </a:t>
            </a:r>
            <a:r>
              <a:rPr lang="ko-KR" altLang="en-US" b="1" dirty="0"/>
              <a:t>출력</a:t>
            </a:r>
            <a:endParaRPr lang="en-US" altLang="ko-KR" b="1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endParaRPr lang="en-US" altLang="ko-KR" b="1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endParaRPr lang="en-US" altLang="ko-KR" b="1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lang="ko-KR" altLang="en-US" b="1" dirty="0"/>
              <a:t>이름 없는 새 윈도우에 </a:t>
            </a:r>
            <a:r>
              <a:rPr lang="en-US" altLang="ko-KR" b="1" dirty="0"/>
              <a:t>sample.html </a:t>
            </a:r>
            <a:r>
              <a:rPr lang="ko-KR" altLang="en-US" b="1" dirty="0"/>
              <a:t>출력 </a:t>
            </a:r>
          </a:p>
          <a:p>
            <a:pPr lvl="1">
              <a:spcBef>
                <a:spcPts val="1200"/>
              </a:spcBef>
              <a:spcAft>
                <a:spcPts val="0"/>
              </a:spcAft>
            </a:pPr>
            <a:endParaRPr lang="ko-KR" altLang="en-US" b="1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2855640" y="1844824"/>
            <a:ext cx="6925793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kern="0" dirty="0" err="1">
                <a:solidFill>
                  <a:srgbClr val="000000"/>
                </a:solidFill>
                <a:latin typeface="+mj-ea"/>
                <a:ea typeface="+mj-ea"/>
              </a:rPr>
              <a:t>window.open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("sample.html", "</a:t>
            </a:r>
            <a:r>
              <a:rPr lang="en-US" altLang="ko-KR" kern="0" dirty="0" err="1">
                <a:solidFill>
                  <a:srgbClr val="000000"/>
                </a:solidFill>
                <a:latin typeface="+mj-ea"/>
                <a:ea typeface="+mj-ea"/>
              </a:rPr>
              <a:t>myWin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", "toolbar=yes");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855640" y="3090446"/>
            <a:ext cx="561662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kern="0" dirty="0" err="1">
                <a:solidFill>
                  <a:srgbClr val="000000"/>
                </a:solidFill>
                <a:latin typeface="+mj-ea"/>
                <a:ea typeface="+mj-ea"/>
              </a:rPr>
              <a:t>window.open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("sample.html", "_self");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855640" y="4474568"/>
            <a:ext cx="560865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kern="0" dirty="0" err="1">
                <a:solidFill>
                  <a:srgbClr val="000000"/>
                </a:solidFill>
                <a:latin typeface="+mj-ea"/>
                <a:ea typeface="+mj-ea"/>
              </a:rPr>
              <a:t>window.open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("sample.html", "_blank");</a:t>
            </a:r>
          </a:p>
        </p:txBody>
      </p:sp>
    </p:spTree>
    <p:extLst>
      <p:ext uri="{BB962C8B-B14F-4D97-AF65-F5344CB8AC3E}">
        <p14:creationId xmlns:p14="http://schemas.microsoft.com/office/powerpoint/2010/main" val="4155002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윈도우 열기 사례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631504" y="872632"/>
            <a:ext cx="10153128" cy="5040560"/>
          </a:xfrm>
        </p:spPr>
        <p:txBody>
          <a:bodyPr vert="horz">
            <a:noAutofit/>
          </a:bodyPr>
          <a:lstStyle/>
          <a:p>
            <a:pPr lvl="1">
              <a:spcBef>
                <a:spcPts val="1200"/>
              </a:spcBef>
              <a:spcAft>
                <a:spcPts val="0"/>
              </a:spcAft>
            </a:pPr>
            <a:endParaRPr lang="ko-KR" altLang="en-US" b="1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lang="ko-KR" altLang="en-US" b="1" dirty="0"/>
              <a:t> </a:t>
            </a:r>
            <a:r>
              <a:rPr lang="en-US" altLang="ko-KR" b="1" dirty="0"/>
              <a:t>(10, 10) </a:t>
            </a:r>
            <a:r>
              <a:rPr lang="ko-KR" altLang="en-US" b="1" dirty="0"/>
              <a:t>위치에 </a:t>
            </a:r>
            <a:r>
              <a:rPr lang="en-US" altLang="ko-KR" b="1" dirty="0"/>
              <a:t>300x400 </a:t>
            </a:r>
            <a:r>
              <a:rPr lang="ko-KR" altLang="en-US" b="1" dirty="0"/>
              <a:t>크기의 새 윈도우 열고 네이버 페이지 출력</a:t>
            </a:r>
            <a:endParaRPr lang="en-US" altLang="ko-KR" b="1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endParaRPr lang="en-US" altLang="ko-KR" b="1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endParaRPr lang="en-US" altLang="ko-KR" sz="600" b="1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endParaRPr lang="en-US" altLang="ko-KR" sz="600" b="1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endParaRPr lang="en-US" altLang="ko-KR" sz="600" b="1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lang="ko-KR" altLang="en-US" b="1" dirty="0"/>
              <a:t>이름과 속성이 없는 윈도우 열기</a:t>
            </a:r>
          </a:p>
          <a:p>
            <a:pPr lvl="1">
              <a:spcBef>
                <a:spcPts val="1200"/>
              </a:spcBef>
              <a:spcAft>
                <a:spcPts val="0"/>
              </a:spcAft>
            </a:pPr>
            <a:endParaRPr lang="ko-KR" altLang="en-US" b="1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endParaRPr lang="en-US" altLang="ko-KR" sz="400" b="1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endParaRPr lang="en-US" altLang="ko-KR" sz="400" b="1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endParaRPr lang="en-US" altLang="ko-KR" sz="400" b="1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lang="ko-KR" altLang="en-US" b="1" dirty="0"/>
              <a:t>빈 윈도우 생성</a:t>
            </a:r>
          </a:p>
          <a:p>
            <a:pPr lvl="1">
              <a:spcBef>
                <a:spcPts val="1200"/>
              </a:spcBef>
              <a:spcAft>
                <a:spcPts val="0"/>
              </a:spcAft>
            </a:pPr>
            <a:endParaRPr lang="ko-KR" altLang="en-US" b="1" dirty="0"/>
          </a:p>
        </p:txBody>
      </p:sp>
      <p:sp>
        <p:nvSpPr>
          <p:cNvPr id="12" name="직사각형 11"/>
          <p:cNvSpPr/>
          <p:nvPr/>
        </p:nvSpPr>
        <p:spPr>
          <a:xfrm>
            <a:off x="2851750" y="1844824"/>
            <a:ext cx="6484609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kern="0" dirty="0" err="1">
                <a:solidFill>
                  <a:srgbClr val="000000"/>
                </a:solidFill>
                <a:latin typeface="+mj-ea"/>
                <a:ea typeface="+mj-ea"/>
              </a:rPr>
              <a:t>window.open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("http://www.naver.com", "</a:t>
            </a:r>
            <a:r>
              <a:rPr lang="en-US" altLang="ko-KR" kern="0" dirty="0" err="1">
                <a:solidFill>
                  <a:srgbClr val="000000"/>
                </a:solidFill>
                <a:latin typeface="+mj-ea"/>
                <a:ea typeface="+mj-ea"/>
              </a:rPr>
              <a:t>myWin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", 		"left=10,top=10,width=300,height=400");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851750" y="3392912"/>
            <a:ext cx="6449461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it-IT" altLang="ko-KR" kern="0" dirty="0">
                <a:solidFill>
                  <a:srgbClr val="000000"/>
                </a:solidFill>
                <a:latin typeface="+mj-ea"/>
                <a:ea typeface="+mj-ea"/>
              </a:rPr>
              <a:t>window.open("http://www.naver,com");</a:t>
            </a:r>
          </a:p>
          <a:p>
            <a:pPr marL="190500" fontAlgn="base" latinLnBrk="0"/>
            <a:r>
              <a:rPr lang="it-IT" altLang="ko-KR" kern="0" dirty="0">
                <a:solidFill>
                  <a:srgbClr val="000000"/>
                </a:solidFill>
                <a:latin typeface="+mj-ea"/>
                <a:ea typeface="+mj-ea"/>
              </a:rPr>
              <a:t>window.open("http://www.naver,com", null, "");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851750" y="4898827"/>
            <a:ext cx="2596178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kern="0" dirty="0" err="1">
                <a:solidFill>
                  <a:srgbClr val="000000"/>
                </a:solidFill>
                <a:latin typeface="+mj-ea"/>
                <a:ea typeface="+mj-ea"/>
              </a:rPr>
              <a:t>window.open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();</a:t>
            </a:r>
          </a:p>
          <a:p>
            <a:pPr marL="190500" fontAlgn="base" latinLnBrk="0"/>
            <a:r>
              <a:rPr lang="en-US" altLang="ko-KR" kern="0" dirty="0" err="1">
                <a:solidFill>
                  <a:srgbClr val="000000"/>
                </a:solidFill>
                <a:latin typeface="+mj-ea"/>
                <a:ea typeface="+mj-ea"/>
              </a:rPr>
              <a:t>window.open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("");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648784" y="4898827"/>
            <a:ext cx="3652427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kern="0" dirty="0" err="1">
                <a:solidFill>
                  <a:srgbClr val="000000"/>
                </a:solidFill>
                <a:latin typeface="+mj-ea"/>
                <a:ea typeface="+mj-ea"/>
              </a:rPr>
              <a:t>window.open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("", "", "");</a:t>
            </a:r>
          </a:p>
          <a:p>
            <a:pPr marL="190500" fontAlgn="base" latinLnBrk="0"/>
            <a:r>
              <a:rPr lang="en-US" altLang="ko-KR" kern="0" dirty="0" err="1">
                <a:solidFill>
                  <a:srgbClr val="000000"/>
                </a:solidFill>
                <a:latin typeface="+mj-ea"/>
                <a:ea typeface="+mj-ea"/>
              </a:rPr>
              <a:t>window.open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("", null, null);</a:t>
            </a:r>
          </a:p>
        </p:txBody>
      </p:sp>
    </p:spTree>
    <p:extLst>
      <p:ext uri="{BB962C8B-B14F-4D97-AF65-F5344CB8AC3E}">
        <p14:creationId xmlns:p14="http://schemas.microsoft.com/office/powerpoint/2010/main" val="425246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윈도우 이름과 윈도우 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775520" y="1412776"/>
            <a:ext cx="10153128" cy="2448272"/>
          </a:xfrm>
        </p:spPr>
        <p:txBody>
          <a:bodyPr vert="horz">
            <a:noAutofit/>
          </a:bodyPr>
          <a:lstStyle/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ko-KR" altLang="en-US" dirty="0"/>
              <a:t>이름 없는 윈도우</a:t>
            </a:r>
            <a:r>
              <a:rPr lang="en-US" altLang="ko-KR" dirty="0"/>
              <a:t> </a:t>
            </a:r>
            <a:r>
              <a:rPr lang="ko-KR" altLang="en-US" dirty="0"/>
              <a:t>열기</a:t>
            </a:r>
            <a:endParaRPr lang="en-US" altLang="ko-KR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lang="ko-KR" altLang="en-US" b="1" dirty="0"/>
              <a:t>버튼을 클릭할 때마다 새 윈도우를 열고 네이버 사이트 출력</a:t>
            </a:r>
            <a:endParaRPr lang="en-US" altLang="ko-KR" b="1" dirty="0"/>
          </a:p>
          <a:p>
            <a:pPr>
              <a:spcBef>
                <a:spcPts val="1800"/>
              </a:spcBef>
              <a:spcAft>
                <a:spcPts val="0"/>
              </a:spcAft>
            </a:pPr>
            <a:endParaRPr lang="en-US" altLang="ko-KR" dirty="0"/>
          </a:p>
          <a:p>
            <a:pPr>
              <a:spcBef>
                <a:spcPts val="1800"/>
              </a:spcBef>
              <a:spcAft>
                <a:spcPts val="0"/>
              </a:spcAft>
            </a:pPr>
            <a:endParaRPr lang="en-US" altLang="ko-KR" dirty="0"/>
          </a:p>
          <a:p>
            <a:pPr>
              <a:spcBef>
                <a:spcPts val="1800"/>
              </a:spcBef>
              <a:spcAft>
                <a:spcPts val="0"/>
              </a:spcAft>
            </a:pP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2207568" y="2505670"/>
            <a:ext cx="7560840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&lt;button </a:t>
            </a:r>
            <a:r>
              <a:rPr lang="en-US" altLang="ko-KR" kern="0" dirty="0" err="1">
                <a:solidFill>
                  <a:srgbClr val="000000"/>
                </a:solidFill>
                <a:latin typeface="+mj-ea"/>
                <a:ea typeface="+mj-ea"/>
              </a:rPr>
              <a:t>onclick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=“</a:t>
            </a:r>
            <a:r>
              <a:rPr lang="en-US" altLang="ko-KR" kern="0" dirty="0" err="1">
                <a:solidFill>
                  <a:srgbClr val="000000"/>
                </a:solidFill>
                <a:latin typeface="+mj-ea"/>
                <a:ea typeface="+mj-ea"/>
              </a:rPr>
              <a:t>window.open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(‘http://www.naver.com’, </a:t>
            </a:r>
            <a:r>
              <a:rPr lang="en-US" altLang="ko-KR" b="1" kern="0" dirty="0">
                <a:solidFill>
                  <a:srgbClr val="000000"/>
                </a:solidFill>
                <a:latin typeface="+mj-ea"/>
                <a:ea typeface="+mj-ea"/>
              </a:rPr>
              <a:t>‘’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</a:p>
          <a:p>
            <a:pPr marL="190500" fontAlgn="base" latinLnBrk="0"/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	‘width=600,height=600’)”&gt;</a:t>
            </a: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새 윈도우 열기</a:t>
            </a:r>
          </a:p>
          <a:p>
            <a:pPr marL="190500" fontAlgn="base" latinLnBrk="0"/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&lt;/button&gt;</a:t>
            </a:r>
          </a:p>
        </p:txBody>
      </p:sp>
    </p:spTree>
    <p:extLst>
      <p:ext uri="{BB962C8B-B14F-4D97-AF65-F5344CB8AC3E}">
        <p14:creationId xmlns:p14="http://schemas.microsoft.com/office/powerpoint/2010/main" val="4008004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윈도우 이름과 윈도우 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847528" y="1268760"/>
            <a:ext cx="8712968" cy="3888432"/>
          </a:xfrm>
        </p:spPr>
        <p:txBody>
          <a:bodyPr vert="horz">
            <a:noAutofit/>
          </a:bodyPr>
          <a:lstStyle/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ko-KR" altLang="en-US" dirty="0"/>
              <a:t>이름을 가진 윈도우 열기</a:t>
            </a:r>
            <a:endParaRPr lang="en-US" altLang="ko-KR" dirty="0"/>
          </a:p>
          <a:p>
            <a:pPr>
              <a:spcBef>
                <a:spcPts val="1800"/>
              </a:spcBef>
              <a:spcAft>
                <a:spcPts val="0"/>
              </a:spcAft>
            </a:pPr>
            <a:endParaRPr lang="en-US" altLang="ko-KR" dirty="0"/>
          </a:p>
          <a:p>
            <a:pPr>
              <a:spcBef>
                <a:spcPts val="1800"/>
              </a:spcBef>
              <a:spcAft>
                <a:spcPts val="0"/>
              </a:spcAft>
            </a:pPr>
            <a:endParaRPr lang="en-US" altLang="ko-KR" dirty="0"/>
          </a:p>
          <a:p>
            <a:pPr>
              <a:spcBef>
                <a:spcPts val="1800"/>
              </a:spcBef>
              <a:spcAft>
                <a:spcPts val="0"/>
              </a:spcAft>
            </a:pPr>
            <a:endParaRPr lang="en-US" altLang="ko-KR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lang="en-US" altLang="ko-KR" b="1" dirty="0" err="1"/>
              <a:t>myWin</a:t>
            </a:r>
            <a:r>
              <a:rPr lang="en-US" altLang="ko-KR" b="1" dirty="0"/>
              <a:t> </a:t>
            </a:r>
            <a:r>
              <a:rPr lang="ko-KR" altLang="en-US" b="1" dirty="0"/>
              <a:t>이름의 윈도우가 열려 있지 않는 경우</a:t>
            </a:r>
            <a:endParaRPr lang="en-US" altLang="ko-KR" b="1" dirty="0"/>
          </a:p>
          <a:p>
            <a:pPr lvl="2"/>
            <a:r>
              <a:rPr lang="ko-KR" altLang="en-US" sz="1800" dirty="0"/>
              <a:t>버튼을 클릭하면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myWin</a:t>
            </a:r>
            <a:r>
              <a:rPr lang="ko-KR" altLang="en-US" sz="1800" dirty="0"/>
              <a:t>이름의 새 윈도우 열고 네이버 출력</a:t>
            </a:r>
            <a:endParaRPr lang="en-US" altLang="ko-KR" sz="1800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lang="en-US" altLang="ko-KR" b="1" dirty="0" err="1"/>
              <a:t>myWin</a:t>
            </a:r>
            <a:r>
              <a:rPr lang="en-US" altLang="ko-KR" b="1" dirty="0"/>
              <a:t> </a:t>
            </a:r>
            <a:r>
              <a:rPr lang="ko-KR" altLang="en-US" b="1" dirty="0"/>
              <a:t>이름의 윈도우가 이미 열려 있는 경우</a:t>
            </a:r>
            <a:endParaRPr lang="en-US" altLang="ko-KR" b="1" dirty="0"/>
          </a:p>
          <a:p>
            <a:pPr lvl="2"/>
            <a:r>
              <a:rPr lang="ko-KR" altLang="en-US" sz="1800" dirty="0"/>
              <a:t>버튼을 클릭하면</a:t>
            </a:r>
            <a:r>
              <a:rPr lang="en-US" altLang="ko-KR" sz="1800" dirty="0"/>
              <a:t>, </a:t>
            </a:r>
            <a:r>
              <a:rPr lang="ko-KR" altLang="en-US" sz="1800" dirty="0"/>
              <a:t>이미 </a:t>
            </a:r>
            <a:r>
              <a:rPr lang="ko-KR" altLang="en-US" sz="1800" dirty="0" err="1"/>
              <a:t>열려있는</a:t>
            </a:r>
            <a:r>
              <a:rPr lang="ko-KR" altLang="en-US" sz="1800" dirty="0"/>
              <a:t> </a:t>
            </a:r>
            <a:r>
              <a:rPr lang="en-US" altLang="ko-KR" sz="1800" dirty="0" err="1"/>
              <a:t>myWin</a:t>
            </a:r>
            <a:r>
              <a:rPr lang="ko-KR" altLang="en-US" sz="1800" dirty="0"/>
              <a:t>이름의 윈도우에 네이버 출력</a:t>
            </a:r>
            <a:endParaRPr lang="en-US" altLang="ko-KR" sz="1800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endParaRPr lang="en-US" altLang="ko-KR" b="1" dirty="0"/>
          </a:p>
          <a:p>
            <a:pPr>
              <a:spcBef>
                <a:spcPts val="1800"/>
              </a:spcBef>
              <a:spcAft>
                <a:spcPts val="0"/>
              </a:spcAft>
            </a:pP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2423592" y="1844824"/>
            <a:ext cx="7488832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&lt;button </a:t>
            </a:r>
            <a:r>
              <a:rPr lang="en-US" altLang="ko-KR" kern="0" dirty="0" err="1">
                <a:solidFill>
                  <a:srgbClr val="000000"/>
                </a:solidFill>
                <a:latin typeface="+mj-ea"/>
                <a:ea typeface="+mj-ea"/>
              </a:rPr>
              <a:t>onclick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=“</a:t>
            </a:r>
            <a:r>
              <a:rPr lang="en-US" altLang="ko-KR" kern="0" dirty="0" err="1">
                <a:solidFill>
                  <a:srgbClr val="000000"/>
                </a:solidFill>
                <a:latin typeface="+mj-ea"/>
                <a:ea typeface="+mj-ea"/>
              </a:rPr>
              <a:t>window.open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(‘http://www.naver.com’, </a:t>
            </a:r>
            <a:r>
              <a:rPr lang="en-US" altLang="ko-KR" b="1" kern="0" dirty="0">
                <a:solidFill>
                  <a:srgbClr val="000000"/>
                </a:solidFill>
                <a:latin typeface="+mj-ea"/>
              </a:rPr>
              <a:t>’</a:t>
            </a:r>
            <a:r>
              <a:rPr lang="en-US" altLang="ko-KR" b="1" kern="0" dirty="0" err="1">
                <a:solidFill>
                  <a:srgbClr val="000000"/>
                </a:solidFill>
                <a:latin typeface="+mj-ea"/>
                <a:ea typeface="+mj-ea"/>
              </a:rPr>
              <a:t>myWin</a:t>
            </a:r>
            <a:r>
              <a:rPr lang="en-US" altLang="ko-KR" b="1" kern="0" dirty="0">
                <a:solidFill>
                  <a:srgbClr val="000000"/>
                </a:solidFill>
                <a:latin typeface="+mj-ea"/>
                <a:ea typeface="+mj-ea"/>
              </a:rPr>
              <a:t>’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, 	 ‘width=600,height=600’)”&gt;</a:t>
            </a: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새 윈도우 열기</a:t>
            </a:r>
          </a:p>
          <a:p>
            <a:pPr marL="190500" fontAlgn="base" latinLnBrk="0"/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&lt;/button&gt;</a:t>
            </a:r>
          </a:p>
        </p:txBody>
      </p:sp>
    </p:spTree>
    <p:extLst>
      <p:ext uri="{BB962C8B-B14F-4D97-AF65-F5344CB8AC3E}">
        <p14:creationId xmlns:p14="http://schemas.microsoft.com/office/powerpoint/2010/main" val="2955892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955" y="912973"/>
            <a:ext cx="2120370" cy="224737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228613" y="2204864"/>
            <a:ext cx="6278775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&lt;head&gt;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&lt;title&gt;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윈도우 열기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&lt;/title&gt;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myWin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"left=300,top=300,width=400,height=300"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&lt;/head&gt;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&lt;h3&gt;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window.open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으로 윈도우 열기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&lt;/h3&gt;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"http://www.graceland.com"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"_black"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엘비스 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프레슬리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홈 페이지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javascript:load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('http://www.universalorlando.com')"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유니버설 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올랜드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홈 페이지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javascript:load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('http://www.disneyworld.com')"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디즈니월드 홈 페이지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</a:t>
            </a: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10-1 </a:t>
            </a:r>
            <a:r>
              <a:rPr lang="en-US" altLang="ko-KR" dirty="0" err="1"/>
              <a:t>window.open</a:t>
            </a:r>
            <a:r>
              <a:rPr lang="en-US" altLang="ko-KR" dirty="0"/>
              <a:t>()</a:t>
            </a:r>
            <a:r>
              <a:rPr lang="ko-KR" altLang="en-US" dirty="0"/>
              <a:t>으로 윈도우 열기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52384" y="2759206"/>
            <a:ext cx="1531192" cy="442674"/>
          </a:xfrm>
          <a:prstGeom prst="wedgeRoundRectCallout">
            <a:avLst>
              <a:gd name="adj1" fmla="val -71296"/>
              <a:gd name="adj2" fmla="val 23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새 윈도우를 열고 </a:t>
            </a:r>
            <a:endParaRPr lang="en-US" altLang="ko-KR" sz="1000" dirty="0"/>
          </a:p>
          <a:p>
            <a:r>
              <a:rPr lang="ko-KR" altLang="en-US" sz="1000" dirty="0"/>
              <a:t>디즈니 홈 페이지 출력</a:t>
            </a:r>
          </a:p>
        </p:txBody>
      </p:sp>
      <p:sp>
        <p:nvSpPr>
          <p:cNvPr id="8" name="자유형 7"/>
          <p:cNvSpPr/>
          <p:nvPr/>
        </p:nvSpPr>
        <p:spPr>
          <a:xfrm flipH="1">
            <a:off x="8911148" y="3025274"/>
            <a:ext cx="122035" cy="523803"/>
          </a:xfrm>
          <a:custGeom>
            <a:avLst/>
            <a:gdLst>
              <a:gd name="connsiteX0" fmla="*/ 0 w 284639"/>
              <a:gd name="connsiteY0" fmla="*/ 0 h 217037"/>
              <a:gd name="connsiteX1" fmla="*/ 135204 w 284639"/>
              <a:gd name="connsiteY1" fmla="*/ 120971 h 217037"/>
              <a:gd name="connsiteX2" fmla="*/ 284639 w 284639"/>
              <a:gd name="connsiteY2" fmla="*/ 217037 h 21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639" h="217037">
                <a:moveTo>
                  <a:pt x="0" y="0"/>
                </a:moveTo>
                <a:cubicBezTo>
                  <a:pt x="43882" y="42399"/>
                  <a:pt x="87764" y="84798"/>
                  <a:pt x="135204" y="120971"/>
                </a:cubicBezTo>
                <a:cubicBezTo>
                  <a:pt x="182644" y="157144"/>
                  <a:pt x="233641" y="187090"/>
                  <a:pt x="284639" y="217037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079" y="3539256"/>
            <a:ext cx="3687887" cy="274188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13905" y="5814702"/>
            <a:ext cx="1152128" cy="272415"/>
          </a:xfrm>
          <a:prstGeom prst="wedgeRoundRectCallout">
            <a:avLst>
              <a:gd name="adj1" fmla="val 61863"/>
              <a:gd name="adj2" fmla="val 418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err="1"/>
              <a:t>myWin</a:t>
            </a:r>
            <a:r>
              <a:rPr lang="en-US" altLang="ko-KR" sz="1000" dirty="0"/>
              <a:t>  </a:t>
            </a:r>
            <a:r>
              <a:rPr lang="ko-KR" altLang="en-US" sz="1000" dirty="0"/>
              <a:t>윈도우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1322" y="907090"/>
            <a:ext cx="62787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개의 링크를 가진 웹 페이지를 작성하고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각 링크를 클릭하면 </a:t>
            </a:r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</a:rPr>
              <a:t>myWin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이름의 새 윈도우를 열고 해당 사이트를 출력하라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. </a:t>
            </a:r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</a:rPr>
              <a:t>myWin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윈도우는 공유된다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.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새 윈도우는 스크린의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(300, 300)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위치에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400x300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크기로 출력된다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545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10-2 </a:t>
            </a:r>
            <a:r>
              <a:rPr lang="ko-KR" altLang="en-US" dirty="0"/>
              <a:t>윈도우 닫기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847528" y="1412776"/>
            <a:ext cx="6336704" cy="50013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&lt;head&gt;</a:t>
            </a:r>
          </a:p>
          <a:p>
            <a:pPr defTabSz="180000"/>
            <a:r>
              <a:rPr lang="en-US" altLang="ko-KR" sz="1100" dirty="0"/>
              <a:t>&lt;title&gt;</a:t>
            </a:r>
            <a:r>
              <a:rPr lang="ko-KR" altLang="en-US" sz="1100" dirty="0"/>
              <a:t>윈도우 닫기</a:t>
            </a:r>
            <a:r>
              <a:rPr lang="en-US" altLang="ko-KR" sz="1100" dirty="0"/>
              <a:t>&lt;/title&gt;</a:t>
            </a:r>
          </a:p>
          <a:p>
            <a:pPr defTabSz="180000"/>
            <a:r>
              <a:rPr lang="en-US" altLang="ko-KR" sz="1100" dirty="0"/>
              <a:t>&lt;script&gt;</a:t>
            </a:r>
          </a:p>
          <a:p>
            <a:pPr defTabSz="180000"/>
            <a:r>
              <a:rPr lang="en-US" altLang="ko-KR" sz="1100" dirty="0" err="1"/>
              <a:t>var</a:t>
            </a:r>
            <a:r>
              <a:rPr lang="ko-KR" altLang="en-US" sz="1100" dirty="0"/>
              <a:t> </a:t>
            </a:r>
            <a:r>
              <a:rPr lang="en-US" altLang="ko-KR" sz="1100" dirty="0" err="1"/>
              <a:t>newWin</a:t>
            </a:r>
            <a:r>
              <a:rPr lang="en-US" altLang="ko-KR" sz="1100" dirty="0"/>
              <a:t>=null; // </a:t>
            </a:r>
            <a:r>
              <a:rPr lang="ko-KR" altLang="en-US" sz="1100" dirty="0"/>
              <a:t>새로 연 윈도우 기억</a:t>
            </a:r>
          </a:p>
          <a:p>
            <a:pPr defTabSz="180000"/>
            <a:r>
              <a:rPr lang="en-US" altLang="ko-KR" sz="1100" dirty="0"/>
              <a:t>function load(URL) {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newWin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window.open</a:t>
            </a:r>
            <a:r>
              <a:rPr lang="en-US" altLang="ko-KR" sz="1100" dirty="0"/>
              <a:t>(URL, "</a:t>
            </a:r>
            <a:r>
              <a:rPr lang="en-US" altLang="ko-KR" sz="1100" dirty="0" err="1"/>
              <a:t>myWin</a:t>
            </a:r>
            <a:r>
              <a:rPr lang="en-US" altLang="ko-KR" sz="1100" dirty="0"/>
              <a:t>","left=300,top=300,width=400,height=300");</a:t>
            </a:r>
          </a:p>
          <a:p>
            <a:pPr defTabSz="180000"/>
            <a:r>
              <a:rPr lang="en-US" altLang="ko-KR" sz="1100" dirty="0"/>
              <a:t>}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function </a:t>
            </a:r>
            <a:r>
              <a:rPr lang="en-US" altLang="ko-KR" sz="1100" dirty="0" err="1"/>
              <a:t>closeNewWindow</a:t>
            </a:r>
            <a:r>
              <a:rPr lang="en-US" altLang="ko-KR" sz="1100" dirty="0"/>
              <a:t>() {</a:t>
            </a:r>
          </a:p>
          <a:p>
            <a:pPr defTabSz="180000"/>
            <a:r>
              <a:rPr lang="en-US" altLang="ko-KR" sz="1100" dirty="0"/>
              <a:t>	if(</a:t>
            </a:r>
            <a:r>
              <a:rPr lang="en-US" altLang="ko-KR" sz="1100" dirty="0" err="1"/>
              <a:t>newWin</a:t>
            </a:r>
            <a:r>
              <a:rPr lang="en-US" altLang="ko-KR" sz="1100" dirty="0"/>
              <a:t>==null</a:t>
            </a:r>
            <a:r>
              <a:rPr lang="ko-KR" altLang="en-US" sz="1100" dirty="0"/>
              <a:t> </a:t>
            </a:r>
            <a:r>
              <a:rPr lang="en-US" altLang="ko-KR" sz="1100" dirty="0"/>
              <a:t>|| </a:t>
            </a:r>
            <a:r>
              <a:rPr lang="en-US" altLang="ko-KR" sz="1100" dirty="0" err="1"/>
              <a:t>newWin.closed</a:t>
            </a:r>
            <a:r>
              <a:rPr lang="en-US" altLang="ko-KR" sz="1100" dirty="0"/>
              <a:t>) // </a:t>
            </a:r>
            <a:r>
              <a:rPr lang="ko-KR" altLang="en-US" sz="1100" dirty="0"/>
              <a:t>윈도우가 열리지 않았거나 닫힌 경우</a:t>
            </a:r>
          </a:p>
          <a:p>
            <a:pPr defTabSz="180000"/>
            <a:r>
              <a:rPr lang="en-US" altLang="ko-KR" sz="1100" dirty="0"/>
              <a:t>		return; // </a:t>
            </a:r>
            <a:r>
              <a:rPr lang="ko-KR" altLang="en-US" sz="1100" dirty="0"/>
              <a:t>윈도우가 없는 경우 그냥 리턴 </a:t>
            </a:r>
          </a:p>
          <a:p>
            <a:pPr defTabSz="180000"/>
            <a:r>
              <a:rPr lang="en-US" altLang="ko-KR" sz="1100" dirty="0"/>
              <a:t>	else 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b="1" dirty="0" err="1"/>
              <a:t>newWin.close</a:t>
            </a:r>
            <a:r>
              <a:rPr lang="en-US" altLang="ko-KR" sz="1100" b="1" dirty="0"/>
              <a:t>()</a:t>
            </a:r>
            <a:r>
              <a:rPr lang="en-US" altLang="ko-KR" sz="1100" dirty="0"/>
              <a:t>; // </a:t>
            </a:r>
            <a:r>
              <a:rPr lang="ko-KR" altLang="en-US" sz="1100" dirty="0"/>
              <a:t>열어 놓은 윈도우 닫기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dirty="0"/>
              <a:t>&lt;/script&gt;</a:t>
            </a:r>
          </a:p>
          <a:p>
            <a:pPr defTabSz="180000"/>
            <a:r>
              <a:rPr lang="en-US" altLang="ko-KR" sz="1100" dirty="0"/>
              <a:t>&lt;/head&gt;</a:t>
            </a:r>
          </a:p>
          <a:p>
            <a:pPr defTabSz="180000"/>
            <a:r>
              <a:rPr lang="en-US" altLang="ko-KR" sz="1100" dirty="0"/>
              <a:t>&lt;body&gt;</a:t>
            </a:r>
          </a:p>
          <a:p>
            <a:pPr defTabSz="180000"/>
            <a:r>
              <a:rPr lang="en-US" altLang="ko-KR" sz="1100" dirty="0"/>
              <a:t>&lt;h3&gt;window</a:t>
            </a:r>
            <a:r>
              <a:rPr lang="ko-KR" altLang="en-US" sz="1100" dirty="0"/>
              <a:t>의 </a:t>
            </a:r>
            <a:r>
              <a:rPr lang="en-US" altLang="ko-KR" sz="1100" dirty="0"/>
              <a:t>close()</a:t>
            </a:r>
            <a:r>
              <a:rPr lang="ko-KR" altLang="en-US" sz="1100" dirty="0"/>
              <a:t>로 윈도우 닫기</a:t>
            </a:r>
            <a:r>
              <a:rPr lang="en-US" altLang="ko-KR" sz="1100" dirty="0"/>
              <a:t>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pt-BR" altLang="ko-KR" sz="1100" dirty="0"/>
              <a:t>&lt;a href="javascript:load('http://www.disneyworld.com')"&gt;</a:t>
            </a:r>
          </a:p>
          <a:p>
            <a:pPr defTabSz="180000"/>
            <a:r>
              <a:rPr lang="ko-KR" altLang="en-US" sz="1100" dirty="0"/>
              <a:t>         새 윈도우 열기</a:t>
            </a:r>
            <a:r>
              <a:rPr lang="en-US" altLang="ko-KR" sz="1100" dirty="0"/>
              <a:t>(</a:t>
            </a:r>
            <a:r>
              <a:rPr lang="ko-KR" altLang="en-US" sz="1100" dirty="0"/>
              <a:t>디즈니월드</a:t>
            </a:r>
            <a:r>
              <a:rPr lang="en-US" altLang="ko-KR" sz="1100" dirty="0"/>
              <a:t>)&lt;/a&gt;&lt;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</a:t>
            </a:r>
            <a:r>
              <a:rPr lang="en-US" altLang="ko-KR" sz="1100" dirty="0" err="1"/>
              <a:t>javascript:</a:t>
            </a:r>
            <a:r>
              <a:rPr lang="en-US" altLang="ko-KR" sz="1100" b="1" dirty="0" err="1"/>
              <a:t>window.close</a:t>
            </a:r>
            <a:r>
              <a:rPr lang="en-US" altLang="ko-KR" sz="1100" b="1" dirty="0"/>
              <a:t>()</a:t>
            </a:r>
            <a:r>
              <a:rPr lang="en-US" altLang="ko-KR" sz="1100" dirty="0"/>
              <a:t>"&gt;</a:t>
            </a:r>
          </a:p>
          <a:p>
            <a:pPr defTabSz="180000"/>
            <a:r>
              <a:rPr lang="ko-KR" altLang="en-US" sz="1100" dirty="0"/>
              <a:t>         현재 윈도우 닫기</a:t>
            </a:r>
            <a:r>
              <a:rPr lang="en-US" altLang="ko-KR" sz="1100" dirty="0"/>
              <a:t>&lt;/a&gt;&lt;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  <a:r>
              <a:rPr lang="ko-KR" altLang="en-US" sz="1100" dirty="0"/>
              <a:t>         </a:t>
            </a:r>
          </a:p>
          <a:p>
            <a:pPr defTabSz="180000"/>
            <a:r>
              <a:rPr lang="en-US" altLang="ko-KR" sz="1100" dirty="0"/>
              <a:t>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</a:t>
            </a:r>
            <a:r>
              <a:rPr lang="en-US" altLang="ko-KR" sz="1100" dirty="0" err="1"/>
              <a:t>javascript:closeNewWindow</a:t>
            </a:r>
            <a:r>
              <a:rPr lang="en-US" altLang="ko-KR" sz="1100" dirty="0"/>
              <a:t>()"&gt;</a:t>
            </a:r>
          </a:p>
          <a:p>
            <a:pPr defTabSz="180000"/>
            <a:r>
              <a:rPr lang="ko-KR" altLang="en-US" sz="1100" dirty="0"/>
              <a:t>         새 윈도우 닫기</a:t>
            </a:r>
            <a:r>
              <a:rPr lang="en-US" altLang="ko-KR" sz="1100" dirty="0"/>
              <a:t>&lt;/a&gt;</a:t>
            </a:r>
            <a:r>
              <a:rPr lang="ko-KR" altLang="en-US" sz="1100" dirty="0"/>
              <a:t>         </a:t>
            </a:r>
          </a:p>
          <a:p>
            <a:pPr defTabSz="180000"/>
            <a:r>
              <a:rPr lang="en-US" altLang="ko-KR" sz="1100" dirty="0"/>
              <a:t>&lt;/body&gt;</a:t>
            </a:r>
          </a:p>
          <a:p>
            <a:pPr defTabSz="180000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240" y="1988840"/>
            <a:ext cx="2382730" cy="24001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768409" y="3812899"/>
            <a:ext cx="2013075" cy="272415"/>
          </a:xfrm>
          <a:prstGeom prst="wedgeRoundRectCallout">
            <a:avLst>
              <a:gd name="adj1" fmla="val -67635"/>
              <a:gd name="adj2" fmla="val -3650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자신의 브라우저 윈도우 닫기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97152" y="4319450"/>
            <a:ext cx="2013075" cy="442674"/>
          </a:xfrm>
          <a:prstGeom prst="wedgeRoundRectCallout">
            <a:avLst>
              <a:gd name="adj1" fmla="val -68129"/>
              <a:gd name="adj2" fmla="val -9574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첫번째</a:t>
            </a:r>
            <a:r>
              <a:rPr lang="ko-KR" altLang="en-US" sz="1000" dirty="0"/>
              <a:t> 링크에 의해 열려진 디즈니 월드 윈도우 닫기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81413" y="946506"/>
            <a:ext cx="8214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윈도우를 스스로 닫는 경우와 자신이 생성한 윈도우를 닫는 사례를 보인다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33955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window </a:t>
            </a:r>
            <a:r>
              <a:rPr lang="ko-KR" altLang="en-US"/>
              <a:t>객체의 타이머 활용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1991544" y="1196752"/>
            <a:ext cx="7632848" cy="2880320"/>
          </a:xfrm>
        </p:spPr>
        <p:txBody>
          <a:bodyPr vert="horz">
            <a:noAutofit/>
          </a:bodyPr>
          <a:lstStyle/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US" altLang="ko-KR"/>
              <a:t>window </a:t>
            </a:r>
            <a:r>
              <a:rPr lang="ko-KR" altLang="en-US"/>
              <a:t>객체의</a:t>
            </a:r>
            <a:r>
              <a:rPr lang="en-US" altLang="ko-KR" dirty="0"/>
              <a:t> </a:t>
            </a:r>
            <a:r>
              <a:rPr lang="ko-KR" altLang="en-US" dirty="0"/>
              <a:t>타이머 </a:t>
            </a:r>
            <a:r>
              <a:rPr lang="ko-KR" altLang="en-US"/>
              <a:t>기능 </a:t>
            </a:r>
            <a:r>
              <a:rPr lang="en-US" altLang="ko-KR"/>
              <a:t>2 </a:t>
            </a:r>
            <a:r>
              <a:rPr lang="ko-KR" altLang="en-US"/>
              <a:t>가지</a:t>
            </a:r>
            <a:endParaRPr lang="en-US" altLang="ko-KR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lang="ko-KR" altLang="en-US" b="1" dirty="0"/>
              <a:t>타임아웃 </a:t>
            </a:r>
            <a:r>
              <a:rPr lang="ko-KR" altLang="en-US" b="1"/>
              <a:t>코드 </a:t>
            </a:r>
            <a:r>
              <a:rPr lang="en-US" altLang="ko-KR" b="1" dirty="0"/>
              <a:t>1</a:t>
            </a:r>
            <a:r>
              <a:rPr lang="ko-KR" altLang="en-US" b="1"/>
              <a:t>회 호출</a:t>
            </a:r>
            <a:endParaRPr lang="en-US" altLang="ko-KR" b="1" dirty="0"/>
          </a:p>
          <a:p>
            <a:pPr lvl="2"/>
            <a:r>
              <a:rPr lang="en-US" altLang="ko-KR" sz="1800"/>
              <a:t>setTimeout()/clearTimeout() </a:t>
            </a:r>
            <a:r>
              <a:rPr lang="ko-KR" altLang="en-US" sz="1800"/>
              <a:t>메소드</a:t>
            </a:r>
            <a:endParaRPr lang="en-US" altLang="ko-KR" sz="1800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lang="ko-KR" altLang="en-US" b="1" dirty="0"/>
              <a:t>타임아웃 코드 </a:t>
            </a:r>
            <a:r>
              <a:rPr lang="ko-KR" altLang="en-US" b="1"/>
              <a:t>반복 호출</a:t>
            </a:r>
            <a:endParaRPr lang="en-US" altLang="ko-KR" b="1" dirty="0"/>
          </a:p>
          <a:p>
            <a:pPr lvl="2"/>
            <a:r>
              <a:rPr lang="en-US" altLang="ko-KR" sz="1800"/>
              <a:t>setInterval()/clearInterval</a:t>
            </a:r>
            <a:r>
              <a:rPr lang="en-US" altLang="ko-KR" sz="1800" dirty="0"/>
              <a:t>() </a:t>
            </a:r>
            <a:r>
              <a:rPr lang="ko-KR" altLang="en-US" sz="1800" dirty="0" err="1"/>
              <a:t>메소드</a:t>
            </a:r>
            <a:endParaRPr lang="ko-KR" altLang="en-US" sz="1800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endParaRPr lang="en-US" altLang="ko-KR" b="1" dirty="0"/>
          </a:p>
          <a:p>
            <a:pPr lvl="2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083196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10-4 </a:t>
            </a:r>
            <a:r>
              <a:rPr lang="en-US" altLang="ko-KR" dirty="0" err="1"/>
              <a:t>setInterval</a:t>
            </a:r>
            <a:r>
              <a:rPr lang="en-US" altLang="ko-KR" dirty="0"/>
              <a:t>()</a:t>
            </a:r>
            <a:r>
              <a:rPr lang="ko-KR" altLang="en-US" dirty="0"/>
              <a:t>로 텍스트 회전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010441" y="1535241"/>
            <a:ext cx="6156176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en-US" altLang="ko-KR" sz="1200" dirty="0" err="1"/>
              <a:t>setInterval</a:t>
            </a:r>
            <a:r>
              <a:rPr lang="en-US" altLang="ko-KR" sz="1200" dirty="0"/>
              <a:t>()</a:t>
            </a:r>
            <a:r>
              <a:rPr lang="ko-KR" altLang="en-US" sz="1200" dirty="0"/>
              <a:t>로 텍스트 회전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텍스트가 자동 회전하며</a:t>
            </a:r>
            <a:r>
              <a:rPr lang="en-US" altLang="ko-KR" sz="1200" dirty="0"/>
              <a:t>, </a:t>
            </a:r>
            <a:r>
              <a:rPr lang="ko-KR" altLang="en-US" sz="1200" dirty="0"/>
              <a:t>마우스로 클릭하면 중단합니다</a:t>
            </a:r>
            <a:r>
              <a:rPr lang="en-US" altLang="ko-KR" sz="1200" dirty="0"/>
              <a:t>.&lt;/h3&gt;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&lt;div&gt;&lt;span id="span" style="</a:t>
            </a:r>
            <a:r>
              <a:rPr lang="en-US" altLang="ko-KR" sz="1200" dirty="0" err="1"/>
              <a:t>background-color:yellow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				</a:t>
            </a:r>
            <a:r>
              <a:rPr lang="ko-KR" altLang="en-US" sz="1200" dirty="0"/>
              <a:t>자동 회전하는 텍스트입니다</a:t>
            </a:r>
            <a:r>
              <a:rPr lang="en-US" altLang="ko-KR" sz="1200" dirty="0"/>
              <a:t>.&lt;/span&gt;</a:t>
            </a:r>
          </a:p>
          <a:p>
            <a:pPr defTabSz="180000"/>
            <a:r>
              <a:rPr lang="en-US" altLang="ko-KR" sz="1200" dirty="0"/>
              <a:t>&lt;/div&gt;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 err="1"/>
              <a:t>var</a:t>
            </a:r>
            <a:r>
              <a:rPr lang="en-US" altLang="ko-KR" sz="1200" dirty="0"/>
              <a:t> span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("span");</a:t>
            </a:r>
          </a:p>
          <a:p>
            <a:pPr defTabSz="180000"/>
            <a:r>
              <a:rPr lang="en-US" altLang="ko-KR" sz="1200" b="1" dirty="0" err="1"/>
              <a:t>var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timerID</a:t>
            </a:r>
            <a:r>
              <a:rPr lang="en-US" altLang="ko-KR" sz="1200" b="1" dirty="0"/>
              <a:t> = </a:t>
            </a:r>
            <a:r>
              <a:rPr lang="en-US" altLang="ko-KR" sz="1200" b="1" dirty="0" err="1"/>
              <a:t>setInterval</a:t>
            </a:r>
            <a:r>
              <a:rPr lang="en-US" altLang="ko-KR" sz="1200" b="1" dirty="0"/>
              <a:t>("</a:t>
            </a:r>
            <a:r>
              <a:rPr lang="en-US" altLang="ko-KR" sz="1200" b="1" dirty="0" err="1"/>
              <a:t>doRotate</a:t>
            </a:r>
            <a:r>
              <a:rPr lang="en-US" altLang="ko-KR" sz="1200" b="1" dirty="0"/>
              <a:t>()", 200); </a:t>
            </a:r>
            <a:r>
              <a:rPr lang="en-US" altLang="ko-KR" sz="1200" dirty="0"/>
              <a:t>// 200</a:t>
            </a:r>
            <a:r>
              <a:rPr lang="ko-KR" altLang="en-US" sz="1200" dirty="0" err="1"/>
              <a:t>밀리초</a:t>
            </a:r>
            <a:r>
              <a:rPr lang="ko-KR" altLang="en-US" sz="1200" dirty="0"/>
              <a:t> 주기로 </a:t>
            </a:r>
            <a:r>
              <a:rPr lang="en-US" altLang="ko-KR" sz="1200" dirty="0" err="1"/>
              <a:t>doRotate</a:t>
            </a:r>
            <a:r>
              <a:rPr lang="en-US" altLang="ko-KR" sz="1200" dirty="0"/>
              <a:t>() </a:t>
            </a:r>
            <a:r>
              <a:rPr lang="ko-KR" altLang="en-US" sz="1200" dirty="0"/>
              <a:t>호출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err="1"/>
              <a:t>span.onclick</a:t>
            </a:r>
            <a:r>
              <a:rPr lang="en-US" altLang="ko-KR" sz="1200" dirty="0"/>
              <a:t> = function</a:t>
            </a:r>
            <a:r>
              <a:rPr lang="ko-KR" altLang="en-US" sz="1200" dirty="0"/>
              <a:t> </a:t>
            </a:r>
            <a:r>
              <a:rPr lang="en-US" altLang="ko-KR" sz="1200" dirty="0"/>
              <a:t>(e) { // </a:t>
            </a:r>
            <a:r>
              <a:rPr lang="ko-KR" altLang="en-US" sz="1200" dirty="0"/>
              <a:t>마우스 클릭 이벤트 </a:t>
            </a:r>
            <a:r>
              <a:rPr lang="ko-KR" altLang="en-US" sz="1200" dirty="0" err="1"/>
              <a:t>리스너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clearInterval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timerID</a:t>
            </a:r>
            <a:r>
              <a:rPr lang="en-US" altLang="ko-KR" sz="1200" b="1" dirty="0"/>
              <a:t>); </a:t>
            </a:r>
            <a:r>
              <a:rPr lang="en-US" altLang="ko-KR" sz="1200" dirty="0"/>
              <a:t>// </a:t>
            </a:r>
            <a:r>
              <a:rPr lang="ko-KR" altLang="en-US" sz="1200" dirty="0"/>
              <a:t>타이머 해제</a:t>
            </a:r>
            <a:r>
              <a:rPr lang="en-US" altLang="ko-KR" sz="1200" dirty="0"/>
              <a:t>. </a:t>
            </a:r>
            <a:r>
              <a:rPr lang="ko-KR" altLang="en-US" sz="1200" dirty="0"/>
              <a:t>문자열 회전 중단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b="1" dirty="0"/>
              <a:t>function </a:t>
            </a:r>
            <a:r>
              <a:rPr lang="en-US" altLang="ko-KR" sz="1200" b="1" dirty="0" err="1"/>
              <a:t>doRotate</a:t>
            </a:r>
            <a:r>
              <a:rPr lang="en-US" altLang="ko-KR" sz="1200" b="1" dirty="0"/>
              <a:t>()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var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str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span.innerHTML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var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firstChar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str.substr</a:t>
            </a:r>
            <a:r>
              <a:rPr lang="en-US" altLang="ko-KR" sz="1200" dirty="0"/>
              <a:t>(0, 1);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var</a:t>
            </a:r>
            <a:r>
              <a:rPr lang="en-US" altLang="ko-KR" sz="1200" dirty="0"/>
              <a:t> remains = </a:t>
            </a:r>
            <a:r>
              <a:rPr lang="en-US" altLang="ko-KR" sz="1200" dirty="0" err="1"/>
              <a:t>str.substr</a:t>
            </a:r>
            <a:r>
              <a:rPr lang="en-US" altLang="ko-KR" sz="1200" dirty="0"/>
              <a:t>(1, str.length-1);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str</a:t>
            </a:r>
            <a:r>
              <a:rPr lang="en-US" altLang="ko-KR" sz="1200" dirty="0"/>
              <a:t> = remains + </a:t>
            </a:r>
            <a:r>
              <a:rPr lang="en-US" altLang="ko-KR" sz="1200" dirty="0" err="1"/>
              <a:t>firstChar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span.innerHTML</a:t>
            </a:r>
            <a:r>
              <a:rPr lang="en-US" altLang="ko-KR" sz="1200" b="1" dirty="0"/>
              <a:t> = str;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&lt;/body&gt;&lt;/html&gt;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720" y="3891288"/>
            <a:ext cx="2506633" cy="240010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991544" y="980728"/>
            <a:ext cx="78508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en-US" altLang="ko-KR" sz="1400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setInterval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()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이용하여 텍스트를 옆으로 반복 회전시키는 코드를 작성하라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텍스트 위에 마우스를 클릭하면 회전이 중단된다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60296" y="6248522"/>
            <a:ext cx="1325508" cy="272415"/>
          </a:xfrm>
          <a:prstGeom prst="wedgeRoundRectCallout">
            <a:avLst>
              <a:gd name="adj1" fmla="val -40056"/>
              <a:gd name="adj2" fmla="val -940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클릭하면 회전 중단</a:t>
            </a:r>
          </a:p>
        </p:txBody>
      </p:sp>
    </p:spTree>
    <p:extLst>
      <p:ext uri="{BB962C8B-B14F-4D97-AF65-F5344CB8AC3E}">
        <p14:creationId xmlns:p14="http://schemas.microsoft.com/office/powerpoint/2010/main" val="3767294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1584" y="44624"/>
            <a:ext cx="6120680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윈도우 위치 및 크기 조절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2038872" y="1124744"/>
            <a:ext cx="10153128" cy="5040560"/>
          </a:xfrm>
        </p:spPr>
        <p:txBody>
          <a:bodyPr vert="horz">
            <a:noAutofit/>
          </a:bodyPr>
          <a:lstStyle/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lang="ko-KR" altLang="en-US" b="1" dirty="0"/>
              <a:t>윈도우를 오른쪽으로 </a:t>
            </a:r>
            <a:r>
              <a:rPr lang="en-US" altLang="ko-KR" b="1" dirty="0"/>
              <a:t>5</a:t>
            </a:r>
            <a:r>
              <a:rPr lang="ko-KR" altLang="en-US" b="1" dirty="0"/>
              <a:t>픽셀</a:t>
            </a:r>
            <a:r>
              <a:rPr lang="en-US" altLang="ko-KR" b="1" dirty="0"/>
              <a:t>, </a:t>
            </a:r>
            <a:r>
              <a:rPr lang="ko-KR" altLang="en-US" b="1" dirty="0"/>
              <a:t>아래로 </a:t>
            </a:r>
            <a:r>
              <a:rPr lang="en-US" altLang="ko-KR" b="1" dirty="0"/>
              <a:t>10</a:t>
            </a:r>
            <a:r>
              <a:rPr lang="ko-KR" altLang="en-US" b="1" dirty="0"/>
              <a:t>픽셀 이동</a:t>
            </a:r>
          </a:p>
          <a:p>
            <a:pPr lvl="1">
              <a:spcBef>
                <a:spcPts val="1200"/>
              </a:spcBef>
              <a:spcAft>
                <a:spcPts val="0"/>
              </a:spcAft>
            </a:pPr>
            <a:endParaRPr lang="en-US" altLang="ko-KR" b="1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endParaRPr lang="en-US" altLang="ko-KR" b="1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lang="ko-KR" altLang="en-US" b="1" dirty="0"/>
              <a:t>윈도우를 스크린의 </a:t>
            </a:r>
            <a:r>
              <a:rPr lang="en-US" altLang="ko-KR" b="1" dirty="0"/>
              <a:t>(25, 10) </a:t>
            </a:r>
            <a:r>
              <a:rPr lang="ko-KR" altLang="en-US" b="1" dirty="0"/>
              <a:t>위치로 이동</a:t>
            </a:r>
          </a:p>
          <a:p>
            <a:pPr lvl="1">
              <a:spcBef>
                <a:spcPts val="1200"/>
              </a:spcBef>
              <a:spcAft>
                <a:spcPts val="0"/>
              </a:spcAft>
            </a:pPr>
            <a:endParaRPr lang="en-US" altLang="ko-KR" b="1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endParaRPr lang="en-US" altLang="ko-KR" sz="600" b="1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lang="ko-KR" altLang="en-US" b="1" dirty="0"/>
              <a:t>윈도우 크기를 </a:t>
            </a:r>
            <a:r>
              <a:rPr lang="en-US" altLang="ko-KR" b="1" dirty="0"/>
              <a:t>5 </a:t>
            </a:r>
            <a:r>
              <a:rPr lang="ko-KR" altLang="en-US" b="1" dirty="0"/>
              <a:t>픽셀 좁게</a:t>
            </a:r>
            <a:r>
              <a:rPr lang="en-US" altLang="ko-KR" b="1" dirty="0"/>
              <a:t>, 10</a:t>
            </a:r>
            <a:r>
              <a:rPr lang="ko-KR" altLang="en-US" b="1" dirty="0"/>
              <a:t>픽셀 길게 조절</a:t>
            </a:r>
          </a:p>
          <a:p>
            <a:pPr lvl="1">
              <a:spcBef>
                <a:spcPts val="1200"/>
              </a:spcBef>
              <a:spcAft>
                <a:spcPts val="0"/>
              </a:spcAft>
            </a:pPr>
            <a:endParaRPr lang="ko-KR" altLang="en-US" b="1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endParaRPr lang="en-US" altLang="ko-KR" b="1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lang="ko-KR" altLang="en-US" b="1" dirty="0"/>
              <a:t>윈도우 크기를 </a:t>
            </a:r>
            <a:r>
              <a:rPr lang="en-US" altLang="ko-KR" b="1" dirty="0"/>
              <a:t>200x300</a:t>
            </a:r>
            <a:r>
              <a:rPr lang="ko-KR" altLang="en-US" b="1" dirty="0"/>
              <a:t>으로 조절</a:t>
            </a:r>
          </a:p>
          <a:p>
            <a:pPr lvl="1">
              <a:spcBef>
                <a:spcPts val="1200"/>
              </a:spcBef>
              <a:spcAft>
                <a:spcPts val="0"/>
              </a:spcAft>
            </a:pPr>
            <a:endParaRPr lang="en-US" altLang="ko-KR" b="1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endParaRPr lang="en-US" altLang="ko-KR" b="1" dirty="0"/>
          </a:p>
        </p:txBody>
      </p:sp>
      <p:sp>
        <p:nvSpPr>
          <p:cNvPr id="5" name="직사각형 4"/>
          <p:cNvSpPr/>
          <p:nvPr/>
        </p:nvSpPr>
        <p:spPr>
          <a:xfrm>
            <a:off x="3322474" y="1618788"/>
            <a:ext cx="5616624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window.moveBy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(5, 10); 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혹은</a:t>
            </a:r>
            <a:endParaRPr lang="en-US" altLang="ko-KR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moveBy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(5, 10);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322474" y="2893149"/>
            <a:ext cx="5616624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window.moveTo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(25, 10);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혹은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self.moveTo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(25, 10);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330448" y="3938173"/>
            <a:ext cx="560865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window.resizeBy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(-5, 10);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혹은 </a:t>
            </a:r>
            <a:endParaRPr lang="en-US" altLang="ko-KR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resizeTo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(self.outerWidth-5, self.outerHeight+10);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334129" y="5301208"/>
            <a:ext cx="5608650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window.resizeTo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(200, 300);</a:t>
            </a:r>
          </a:p>
        </p:txBody>
      </p:sp>
    </p:spTree>
    <p:extLst>
      <p:ext uri="{BB962C8B-B14F-4D97-AF65-F5344CB8AC3E}">
        <p14:creationId xmlns:p14="http://schemas.microsoft.com/office/powerpoint/2010/main" val="1281633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9736" y="-33042"/>
            <a:ext cx="4536504" cy="57606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3265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BOM (</a:t>
            </a:r>
            <a:r>
              <a:rPr lang="ko-KR" altLang="en-US" sz="3265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브라우저 객체</a:t>
            </a:r>
            <a:r>
              <a:rPr lang="en-US" altLang="ko-KR" sz="3265" dirty="0"/>
              <a:t>)</a:t>
            </a:r>
            <a:endParaRPr lang="ko-KR" altLang="en-US" sz="3265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B0F0A63A-829C-4657-B463-9D5D0E93CA87}"/>
              </a:ext>
            </a:extLst>
          </p:cNvPr>
          <p:cNvSpPr txBox="1">
            <a:spLocks/>
          </p:cNvSpPr>
          <p:nvPr/>
        </p:nvSpPr>
        <p:spPr>
          <a:xfrm>
            <a:off x="335360" y="2715300"/>
            <a:ext cx="1872208" cy="1880372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2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sz="7200" dirty="0">
                <a:solidFill>
                  <a:schemeClr val="tx1"/>
                </a:solidFill>
              </a:rPr>
              <a:t>7</a:t>
            </a:r>
            <a:r>
              <a:rPr lang="ko-KR" altLang="en-US" sz="7200" dirty="0">
                <a:solidFill>
                  <a:schemeClr val="tx1"/>
                </a:solidFill>
              </a:rPr>
              <a:t>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92ABD32-367C-4BEF-A08A-6D5EE4BB14A9}"/>
              </a:ext>
            </a:extLst>
          </p:cNvPr>
          <p:cNvGrpSpPr/>
          <p:nvPr/>
        </p:nvGrpSpPr>
        <p:grpSpPr>
          <a:xfrm rot="1820350">
            <a:off x="-1354672" y="1390983"/>
            <a:ext cx="4585855" cy="4530682"/>
            <a:chOff x="-549681" y="1640821"/>
            <a:chExt cx="5400600" cy="5400600"/>
          </a:xfrm>
        </p:grpSpPr>
        <p:sp>
          <p:nvSpPr>
            <p:cNvPr id="8" name="막힌 원호 7">
              <a:extLst>
                <a:ext uri="{FF2B5EF4-FFF2-40B4-BE49-F238E27FC236}">
                  <a16:creationId xmlns:a16="http://schemas.microsoft.com/office/drawing/2014/main" id="{17EF0A47-5B60-4122-AC2D-69ADED7C6BBF}"/>
                </a:ext>
              </a:extLst>
            </p:cNvPr>
            <p:cNvSpPr/>
            <p:nvPr/>
          </p:nvSpPr>
          <p:spPr>
            <a:xfrm rot="5973814">
              <a:off x="-549681" y="1640821"/>
              <a:ext cx="5400600" cy="5400600"/>
            </a:xfrm>
            <a:prstGeom prst="blockArc">
              <a:avLst>
                <a:gd name="adj1" fmla="val 6765046"/>
                <a:gd name="adj2" fmla="val 20877138"/>
                <a:gd name="adj3" fmla="val 154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막힌 원호 8">
              <a:extLst>
                <a:ext uri="{FF2B5EF4-FFF2-40B4-BE49-F238E27FC236}">
                  <a16:creationId xmlns:a16="http://schemas.microsoft.com/office/drawing/2014/main" id="{25C335AD-D221-4F9E-B861-C14016385C9F}"/>
                </a:ext>
              </a:extLst>
            </p:cNvPr>
            <p:cNvSpPr/>
            <p:nvPr/>
          </p:nvSpPr>
          <p:spPr>
            <a:xfrm rot="5973814">
              <a:off x="-435744" y="1753601"/>
              <a:ext cx="5172727" cy="5172727"/>
            </a:xfrm>
            <a:prstGeom prst="blockArc">
              <a:avLst>
                <a:gd name="adj1" fmla="val 6765046"/>
                <a:gd name="adj2" fmla="val 20877138"/>
                <a:gd name="adj3" fmla="val 1547"/>
              </a:avLst>
            </a:prstGeom>
            <a:solidFill>
              <a:srgbClr val="BCEB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A0474B7-6C51-4C7B-8A49-33DF938B2CCA}"/>
              </a:ext>
            </a:extLst>
          </p:cNvPr>
          <p:cNvSpPr txBox="1"/>
          <p:nvPr/>
        </p:nvSpPr>
        <p:spPr>
          <a:xfrm>
            <a:off x="4286449" y="1887905"/>
            <a:ext cx="6624736" cy="3082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25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BOM, 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즉 브라우저 관련 객체 종류</a:t>
            </a:r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lnSpc>
                <a:spcPts val="25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window 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객체를 이해하고 윈도우 열기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닫기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제어</a:t>
            </a:r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lnSpc>
                <a:spcPts val="25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window 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객체의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타이머 기능을 활용</a:t>
            </a:r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lnSpc>
                <a:spcPts val="25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window 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객체를 이용하여 프린트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윈도우 움직이기 등 다양한 제어</a:t>
            </a:r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lnSpc>
                <a:spcPts val="25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location 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객체로 윈도우에 새 문서를 로드</a:t>
            </a:r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lnSpc>
                <a:spcPts val="2500"/>
              </a:lnSpc>
              <a:spcAft>
                <a:spcPts val="600"/>
              </a:spcAft>
              <a:buFont typeface="+mj-lt"/>
              <a:buAutoNum type="arabicPeriod"/>
            </a:pPr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lnSpc>
                <a:spcPts val="2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중간고사 리뷰</a:t>
            </a:r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6109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167018" y="1575998"/>
            <a:ext cx="5256584" cy="32316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r>
              <a:rPr lang="en-US" altLang="ko-KR" sz="1200" dirty="0"/>
              <a:t>&lt;title&gt;</a:t>
            </a:r>
            <a:r>
              <a:rPr lang="ko-KR" altLang="en-US" sz="1200" dirty="0"/>
              <a:t>윈도우의 위치와 크기 조절</a:t>
            </a:r>
            <a:r>
              <a:rPr lang="en-US" altLang="ko-KR" sz="1200" dirty="0"/>
              <a:t>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윈도우의 위치와 크기 조절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&lt;button 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="</a:t>
            </a:r>
            <a:r>
              <a:rPr lang="en-US" altLang="ko-KR" sz="1200" b="1" dirty="0" err="1"/>
              <a:t>window.moveBy</a:t>
            </a:r>
            <a:r>
              <a:rPr lang="en-US" altLang="ko-KR" sz="1200" b="1" dirty="0"/>
              <a:t>(-10, 0)</a:t>
            </a:r>
            <a:r>
              <a:rPr lang="en-US" altLang="ko-KR" sz="1200" dirty="0"/>
              <a:t>"&gt;left&lt;/button&gt;</a:t>
            </a:r>
          </a:p>
          <a:p>
            <a:r>
              <a:rPr lang="en-US" altLang="ko-KR" sz="1200" dirty="0"/>
              <a:t>&lt;button 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="</a:t>
            </a:r>
            <a:r>
              <a:rPr lang="en-US" altLang="ko-KR" sz="1200" b="1" dirty="0" err="1"/>
              <a:t>window.moveBy</a:t>
            </a:r>
            <a:r>
              <a:rPr lang="en-US" altLang="ko-KR" sz="1200" b="1" dirty="0"/>
              <a:t>(10, 0)</a:t>
            </a:r>
            <a:r>
              <a:rPr lang="en-US" altLang="ko-KR" sz="1200" dirty="0"/>
              <a:t>"&gt;right&lt;/button&gt;</a:t>
            </a:r>
          </a:p>
          <a:p>
            <a:r>
              <a:rPr lang="en-US" altLang="ko-KR" sz="1200" dirty="0"/>
              <a:t>&lt;button 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="</a:t>
            </a:r>
            <a:r>
              <a:rPr lang="en-US" altLang="ko-KR" sz="1200" b="1" dirty="0" err="1"/>
              <a:t>self.moveBy</a:t>
            </a:r>
            <a:r>
              <a:rPr lang="en-US" altLang="ko-KR" sz="1200" b="1" dirty="0"/>
              <a:t>(0, -10)</a:t>
            </a:r>
            <a:r>
              <a:rPr lang="en-US" altLang="ko-KR" sz="1200" dirty="0"/>
              <a:t>"&gt;up&lt;/button&gt;</a:t>
            </a:r>
          </a:p>
          <a:p>
            <a:r>
              <a:rPr lang="en-US" altLang="ko-KR" sz="1200" dirty="0"/>
              <a:t>&lt;button 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="</a:t>
            </a:r>
            <a:r>
              <a:rPr lang="en-US" altLang="ko-KR" sz="1200" b="1" dirty="0" err="1"/>
              <a:t>moveBy</a:t>
            </a:r>
            <a:r>
              <a:rPr lang="en-US" altLang="ko-KR" sz="1200" b="1" dirty="0"/>
              <a:t>(0, 10)</a:t>
            </a:r>
            <a:r>
              <a:rPr lang="en-US" altLang="ko-KR" sz="1200" dirty="0"/>
              <a:t>"&gt;down&lt;/button&gt;</a:t>
            </a:r>
          </a:p>
          <a:p>
            <a:r>
              <a:rPr lang="en-US" altLang="ko-KR" sz="1200" dirty="0"/>
              <a:t>&lt;button 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="</a:t>
            </a:r>
            <a:r>
              <a:rPr lang="en-US" altLang="ko-KR" sz="1200" b="1" dirty="0" err="1"/>
              <a:t>resizeBy</a:t>
            </a:r>
            <a:r>
              <a:rPr lang="en-US" altLang="ko-KR" sz="1200" b="1" dirty="0"/>
              <a:t>(10, 10)</a:t>
            </a:r>
            <a:r>
              <a:rPr lang="en-US" altLang="ko-KR" sz="1200" dirty="0"/>
              <a:t>"&gt;+&lt;/button&gt;</a:t>
            </a:r>
          </a:p>
          <a:p>
            <a:r>
              <a:rPr lang="en-US" altLang="ko-KR" sz="1200" dirty="0"/>
              <a:t>&lt;button 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="</a:t>
            </a:r>
            <a:r>
              <a:rPr lang="en-US" altLang="ko-KR" sz="1200" b="1" dirty="0" err="1"/>
              <a:t>resizeBy</a:t>
            </a:r>
            <a:r>
              <a:rPr lang="en-US" altLang="ko-KR" sz="1200" b="1" dirty="0"/>
              <a:t>(-10, -10)</a:t>
            </a:r>
            <a:r>
              <a:rPr lang="en-US" altLang="ko-KR" sz="1200" dirty="0"/>
              <a:t>"&gt;-&lt;/button&gt;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9DCC13-8FE1-48D9-BB3A-876821D12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805" y="3492638"/>
            <a:ext cx="2526147" cy="1820646"/>
          </a:xfrm>
          <a:prstGeom prst="rect">
            <a:avLst/>
          </a:prstGeom>
          <a:ln w="6350">
            <a:solidFill>
              <a:srgbClr val="0070C0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10-5 </a:t>
            </a:r>
            <a:r>
              <a:rPr lang="ko-KR" altLang="en-US" dirty="0"/>
              <a:t>윈도우의 위치와 크기 조절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125914" y="5445224"/>
            <a:ext cx="7245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이 예제는 브라우저에서 바로 실행시키면 보안의 이유로 실행되지 않지만</a:t>
            </a:r>
            <a:r>
              <a:rPr lang="en-US" altLang="ko-KR" sz="1200" dirty="0"/>
              <a:t>, </a:t>
            </a:r>
            <a:r>
              <a:rPr lang="ko-KR" altLang="en-US" sz="1200" dirty="0"/>
              <a:t>새로운 창을 </a:t>
            </a:r>
            <a:r>
              <a:rPr lang="en-US" altLang="ko-KR" sz="1200" dirty="0"/>
              <a:t>open</a:t>
            </a:r>
            <a:r>
              <a:rPr lang="ko-KR" altLang="en-US" sz="1200" dirty="0"/>
              <a:t>하여 실행해 보자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664922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페이지 스크롤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1674400" y="1196752"/>
            <a:ext cx="10153128" cy="5040560"/>
          </a:xfrm>
        </p:spPr>
        <p:txBody>
          <a:bodyPr vert="horz">
            <a:noAutofit/>
          </a:bodyPr>
          <a:lstStyle/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lang="ko-KR" altLang="en-US" b="1" dirty="0"/>
              <a:t>웹 페이지를 </a:t>
            </a:r>
            <a:r>
              <a:rPr lang="ko-KR" altLang="en-US" b="1"/>
              <a:t>위로 </a:t>
            </a:r>
            <a:r>
              <a:rPr lang="en-US" altLang="ko-KR" b="1" dirty="0"/>
              <a:t>10</a:t>
            </a:r>
            <a:r>
              <a:rPr lang="ko-KR" altLang="en-US" b="1"/>
              <a:t>픽셀 스크롤</a:t>
            </a:r>
            <a:r>
              <a:rPr lang="en-US" altLang="ko-KR" b="1" dirty="0"/>
              <a:t>(</a:t>
            </a:r>
            <a:r>
              <a:rPr lang="ko-KR" altLang="en-US" b="1" dirty="0"/>
              <a:t>마우스 </a:t>
            </a:r>
            <a:r>
              <a:rPr lang="ko-KR" altLang="en-US" b="1"/>
              <a:t>스크롤 다운</a:t>
            </a:r>
            <a:r>
              <a:rPr lang="en-US" altLang="ko-KR" b="1" dirty="0"/>
              <a:t>)</a:t>
            </a:r>
            <a:endParaRPr lang="ko-KR" altLang="en-US" b="1" dirty="0"/>
          </a:p>
          <a:p>
            <a:pPr lvl="2"/>
            <a:endParaRPr lang="en-US" altLang="ko-KR" sz="1800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endParaRPr lang="en-US" altLang="ko-KR" b="1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lang="ko-KR" altLang="en-US" b="1" dirty="0"/>
              <a:t>웹 페이지를 </a:t>
            </a:r>
            <a:r>
              <a:rPr lang="ko-KR" altLang="en-US" b="1"/>
              <a:t>왼쪽으로 </a:t>
            </a:r>
            <a:r>
              <a:rPr lang="en-US" altLang="ko-KR" b="1"/>
              <a:t>10</a:t>
            </a:r>
            <a:r>
              <a:rPr lang="ko-KR" altLang="en-US" b="1"/>
              <a:t>픽셀</a:t>
            </a:r>
            <a:r>
              <a:rPr lang="en-US" altLang="ko-KR" b="1" dirty="0"/>
              <a:t>, </a:t>
            </a:r>
            <a:r>
              <a:rPr lang="ko-KR" altLang="en-US" b="1"/>
              <a:t>아래로 </a:t>
            </a:r>
            <a:r>
              <a:rPr lang="en-US" altLang="ko-KR" b="1" dirty="0"/>
              <a:t>15</a:t>
            </a:r>
            <a:r>
              <a:rPr lang="ko-KR" altLang="en-US" b="1"/>
              <a:t>픽셀 스크롤</a:t>
            </a:r>
            <a:r>
              <a:rPr lang="en-US" altLang="ko-KR" b="1" dirty="0"/>
              <a:t>(</a:t>
            </a:r>
            <a:r>
              <a:rPr lang="ko-KR" altLang="en-US" b="1" dirty="0"/>
              <a:t>마우스 </a:t>
            </a:r>
            <a:r>
              <a:rPr lang="ko-KR" altLang="en-US" b="1"/>
              <a:t>스크롤 업</a:t>
            </a:r>
            <a:r>
              <a:rPr lang="en-US" altLang="ko-KR" b="1" dirty="0"/>
              <a:t>)</a:t>
            </a:r>
            <a:endParaRPr lang="ko-KR" altLang="en-US" b="1" dirty="0"/>
          </a:p>
          <a:p>
            <a:pPr lvl="2"/>
            <a:endParaRPr lang="en-US" altLang="ko-KR" sz="1800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endParaRPr lang="en-US" altLang="ko-KR" b="1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lang="ko-KR" altLang="en-US" b="1" dirty="0"/>
              <a:t>웹 </a:t>
            </a:r>
            <a:r>
              <a:rPr lang="ko-KR" altLang="en-US" b="1"/>
              <a:t>페이지의 </a:t>
            </a:r>
            <a:r>
              <a:rPr lang="en-US" altLang="ko-KR" b="1" dirty="0"/>
              <a:t>(0, 200) </a:t>
            </a:r>
            <a:r>
              <a:rPr lang="ko-KR" altLang="en-US" b="1" dirty="0"/>
              <a:t>좌표 부분이 현재 윈도우의 왼쪽 상단 모서리에 출력되도록 스크롤</a:t>
            </a:r>
          </a:p>
          <a:p>
            <a:pPr lvl="2"/>
            <a:endParaRPr lang="ko-KR" altLang="en-US" sz="1800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endParaRPr lang="en-US" altLang="ko-KR" b="1" dirty="0"/>
          </a:p>
          <a:p>
            <a:pPr>
              <a:spcBef>
                <a:spcPts val="180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896745" y="1659686"/>
            <a:ext cx="561662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kern="0" dirty="0" err="1">
                <a:solidFill>
                  <a:srgbClr val="000000"/>
                </a:solidFill>
                <a:latin typeface="+mj-ea"/>
                <a:ea typeface="+mj-ea"/>
              </a:rPr>
              <a:t>window.scrollBy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(0, 10); // </a:t>
            </a: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옆으로 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0, </a:t>
            </a: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위로 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10</a:t>
            </a: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픽셀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902760" y="2899157"/>
            <a:ext cx="561662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kern="0" dirty="0" err="1">
                <a:solidFill>
                  <a:srgbClr val="000000"/>
                </a:solidFill>
                <a:latin typeface="+mj-ea"/>
              </a:rPr>
              <a:t>window</a:t>
            </a:r>
            <a:r>
              <a:rPr lang="en-US" altLang="ko-KR" kern="0" dirty="0" err="1">
                <a:solidFill>
                  <a:srgbClr val="000000"/>
                </a:solidFill>
                <a:latin typeface="+mj-ea"/>
                <a:ea typeface="+mj-ea"/>
              </a:rPr>
              <a:t>.scrollBy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(10, -15);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915745" y="4119943"/>
            <a:ext cx="560865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kern="0" dirty="0" err="1">
                <a:solidFill>
                  <a:srgbClr val="000000"/>
                </a:solidFill>
                <a:latin typeface="+mj-ea"/>
              </a:rPr>
              <a:t>window</a:t>
            </a:r>
            <a:r>
              <a:rPr lang="en-US" altLang="ko-KR" kern="0" dirty="0" err="1">
                <a:solidFill>
                  <a:srgbClr val="000000"/>
                </a:solidFill>
                <a:latin typeface="+mj-ea"/>
                <a:ea typeface="+mj-ea"/>
              </a:rPr>
              <a:t>.scrollTo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(0, 200);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19536" y="5209405"/>
            <a:ext cx="8060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C00000"/>
                </a:solidFill>
              </a:rPr>
              <a:t>* </a:t>
            </a:r>
            <a:r>
              <a:rPr lang="ko-KR" altLang="en-US" sz="1400" dirty="0">
                <a:solidFill>
                  <a:srgbClr val="C00000"/>
                </a:solidFill>
              </a:rPr>
              <a:t>스크롤 다운</a:t>
            </a:r>
            <a:r>
              <a:rPr lang="en-US" altLang="ko-KR" sz="1400" dirty="0">
                <a:solidFill>
                  <a:srgbClr val="C00000"/>
                </a:solidFill>
              </a:rPr>
              <a:t>(scroll down)</a:t>
            </a:r>
            <a:r>
              <a:rPr lang="ko-KR" altLang="en-US" sz="1400" dirty="0">
                <a:solidFill>
                  <a:srgbClr val="C00000"/>
                </a:solidFill>
              </a:rPr>
              <a:t>은 스크롤 바를 내리는 작동이며</a:t>
            </a:r>
            <a:r>
              <a:rPr lang="en-US" altLang="ko-KR" sz="1400" dirty="0">
                <a:solidFill>
                  <a:srgbClr val="C00000"/>
                </a:solidFill>
              </a:rPr>
              <a:t>, </a:t>
            </a:r>
            <a:r>
              <a:rPr lang="ko-KR" altLang="en-US" sz="1400" dirty="0">
                <a:solidFill>
                  <a:srgbClr val="C00000"/>
                </a:solidFill>
              </a:rPr>
              <a:t>이에 따라 웹 페이지는 위로 이동한다</a:t>
            </a:r>
            <a:r>
              <a:rPr lang="en-US" altLang="ko-KR" sz="1400" dirty="0">
                <a:solidFill>
                  <a:srgbClr val="C00000"/>
                </a:solidFill>
              </a:rPr>
              <a:t>.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515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10-6 1</a:t>
            </a:r>
            <a:r>
              <a:rPr lang="ko-KR" altLang="en-US" dirty="0"/>
              <a:t>초마다 </a:t>
            </a:r>
            <a:r>
              <a:rPr lang="en-US" altLang="ko-KR" dirty="0"/>
              <a:t>10</a:t>
            </a:r>
            <a:r>
              <a:rPr lang="ko-KR" altLang="en-US" dirty="0"/>
              <a:t>픽셀씩 자동 스크롤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138788" y="1340768"/>
            <a:ext cx="4677292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dirty="0"/>
              <a:t>&lt;title&gt;</a:t>
            </a:r>
            <a:r>
              <a:rPr lang="ko-KR" altLang="en-US" sz="1400" dirty="0"/>
              <a:t>웹 페이지의 자동 스크롤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/>
              <a:t>function </a:t>
            </a:r>
            <a:r>
              <a:rPr lang="en-US" altLang="ko-KR" sz="1400" b="1" dirty="0" err="1"/>
              <a:t>startScroll</a:t>
            </a:r>
            <a:r>
              <a:rPr lang="en-US" altLang="ko-KR" sz="1400" b="1" dirty="0"/>
              <a:t>(interval)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setInterval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autoScroll</a:t>
            </a:r>
            <a:r>
              <a:rPr lang="en-US" altLang="ko-KR" sz="1400" dirty="0"/>
              <a:t>()", interval);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/>
              <a:t>function </a:t>
            </a:r>
            <a:r>
              <a:rPr lang="en-US" altLang="ko-KR" sz="1400" dirty="0" err="1"/>
              <a:t>autoScroll</a:t>
            </a:r>
            <a:r>
              <a:rPr lang="en-US" altLang="ko-KR" sz="1400" dirty="0"/>
              <a:t>() </a:t>
            </a:r>
            <a:r>
              <a:rPr lang="en-US" altLang="ko-KR" sz="1400" b="1" dirty="0"/>
              <a:t>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err="1"/>
              <a:t>window.scrollBy</a:t>
            </a:r>
            <a:r>
              <a:rPr lang="en-US" altLang="ko-KR" sz="1400" b="1" dirty="0"/>
              <a:t>(0,10);</a:t>
            </a:r>
            <a:r>
              <a:rPr lang="en-US" altLang="ko-KR" sz="1400" dirty="0"/>
              <a:t> // 10</a:t>
            </a:r>
            <a:r>
              <a:rPr lang="ko-KR" altLang="en-US" sz="1400" dirty="0"/>
              <a:t>픽셀 위로 이동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 </a:t>
            </a:r>
            <a:r>
              <a:rPr lang="en-US" altLang="ko-KR" sz="1400" b="1" dirty="0" err="1"/>
              <a:t>onload</a:t>
            </a:r>
            <a:r>
              <a:rPr lang="en-US" altLang="ko-KR" sz="1400" b="1" dirty="0"/>
              <a:t>="</a:t>
            </a:r>
            <a:r>
              <a:rPr lang="en-US" altLang="ko-KR" sz="1400" b="1" dirty="0" err="1"/>
              <a:t>startScroll</a:t>
            </a:r>
            <a:r>
              <a:rPr lang="en-US" altLang="ko-KR" sz="1400" b="1" dirty="0"/>
              <a:t>(1000)"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자동 스크롤 페이지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꿈길</a:t>
            </a:r>
            <a:r>
              <a:rPr lang="en-US" altLang="ko-KR" sz="1400" dirty="0"/>
              <a:t>(</a:t>
            </a:r>
            <a:r>
              <a:rPr lang="ko-KR" altLang="en-US" sz="1400" dirty="0"/>
              <a:t>이동순</a:t>
            </a:r>
            <a:r>
              <a:rPr lang="en-US" altLang="ko-KR" sz="1400" dirty="0"/>
              <a:t>)&lt;/h3&gt;</a:t>
            </a:r>
          </a:p>
          <a:p>
            <a:pPr defTabSz="180000"/>
            <a:r>
              <a:rPr lang="ko-KR" altLang="en-US" sz="1400" dirty="0"/>
              <a:t>꿈길에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ko-KR" altLang="en-US" sz="1400" dirty="0"/>
              <a:t>발자취가 있다면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ko-KR" altLang="en-US" sz="1400" dirty="0"/>
              <a:t>님의 집 </a:t>
            </a:r>
            <a:r>
              <a:rPr lang="ko-KR" altLang="en-US" sz="1400" dirty="0" err="1"/>
              <a:t>창밖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ko-KR" altLang="en-US" sz="1400" dirty="0"/>
              <a:t>그 돌계단 길이 이미 오래 전에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ko-KR" altLang="en-US" sz="1400" dirty="0"/>
              <a:t>모래가 되고 말았을 거예요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ko-KR" altLang="en-US" sz="1400" dirty="0"/>
              <a:t>하지만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891315" y="1412776"/>
            <a:ext cx="3161897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200" dirty="0"/>
              <a:t>그 꿈길에서 자취 없다 하니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나는 그것이 정말 서러워요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이 밤도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나는 님의 집 </a:t>
            </a:r>
            <a:r>
              <a:rPr lang="ko-KR" altLang="en-US" sz="1200" dirty="0" err="1"/>
              <a:t>창밖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그 돌계단 위에 홀로 서서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혹시라도 님의 목소리가 들려올까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고개 숙이고 엿들어요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810" y="3284985"/>
            <a:ext cx="2431955" cy="286394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845567" y="860632"/>
            <a:ext cx="85709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sz="1600" kern="0" dirty="0">
                <a:latin typeface="+mj-ea"/>
                <a:ea typeface="+mj-ea"/>
              </a:rPr>
              <a:t>웹 페이지가 </a:t>
            </a:r>
            <a:r>
              <a:rPr lang="ko-KR" altLang="en-US" sz="1600" kern="0" dirty="0" err="1">
                <a:latin typeface="+mj-ea"/>
                <a:ea typeface="+mj-ea"/>
              </a:rPr>
              <a:t>로드되자</a:t>
            </a:r>
            <a:r>
              <a:rPr lang="ko-KR" altLang="en-US" sz="1600" kern="0" dirty="0">
                <a:latin typeface="+mj-ea"/>
                <a:ea typeface="+mj-ea"/>
              </a:rPr>
              <a:t> 마자</a:t>
            </a:r>
            <a:r>
              <a:rPr lang="en-US" altLang="ko-KR" sz="1600" kern="0" dirty="0">
                <a:latin typeface="+mj-ea"/>
                <a:ea typeface="+mj-ea"/>
              </a:rPr>
              <a:t> </a:t>
            </a:r>
            <a:r>
              <a:rPr lang="ko-KR" altLang="en-US" sz="1600" kern="0" dirty="0">
                <a:latin typeface="+mj-ea"/>
                <a:ea typeface="+mj-ea"/>
              </a:rPr>
              <a:t>자동으로 </a:t>
            </a:r>
            <a:r>
              <a:rPr lang="en-US" altLang="ko-KR" sz="1600" kern="0" dirty="0">
                <a:latin typeface="+mj-ea"/>
                <a:ea typeface="+mj-ea"/>
              </a:rPr>
              <a:t>1</a:t>
            </a:r>
            <a:r>
              <a:rPr lang="ko-KR" altLang="en-US" sz="1600" kern="0" dirty="0">
                <a:latin typeface="+mj-ea"/>
                <a:ea typeface="+mj-ea"/>
              </a:rPr>
              <a:t>초에 </a:t>
            </a:r>
            <a:r>
              <a:rPr lang="en-US" altLang="ko-KR" sz="1600" kern="0" dirty="0">
                <a:latin typeface="+mj-ea"/>
                <a:ea typeface="+mj-ea"/>
              </a:rPr>
              <a:t>10</a:t>
            </a:r>
            <a:r>
              <a:rPr lang="ko-KR" altLang="en-US" sz="1600" kern="0" dirty="0">
                <a:latin typeface="+mj-ea"/>
                <a:ea typeface="+mj-ea"/>
              </a:rPr>
              <a:t>픽셀씩 웹 페이지가 올라가도록 작성하라</a:t>
            </a:r>
            <a:r>
              <a:rPr lang="en-US" altLang="ko-KR" sz="1600" kern="0" dirty="0">
                <a:latin typeface="+mj-ea"/>
                <a:ea typeface="+mj-ea"/>
              </a:rPr>
              <a:t>.</a:t>
            </a:r>
            <a:endParaRPr lang="ko-KR" altLang="en-US" sz="1600" kern="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82361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/>
              <a:t>onbeforeprint</a:t>
            </a:r>
            <a:r>
              <a:rPr lang="ko-KR" altLang="en-US"/>
              <a:t>와 </a:t>
            </a:r>
            <a:r>
              <a:rPr lang="en-US" altLang="ko-KR"/>
              <a:t>onafterprint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>
          <a:xfrm>
            <a:off x="1991544" y="1196752"/>
            <a:ext cx="8640960" cy="5040560"/>
          </a:xfrm>
        </p:spPr>
        <p:txBody>
          <a:bodyPr vert="horz">
            <a:noAutofit/>
          </a:bodyPr>
          <a:lstStyle/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ko-KR" altLang="en-US" dirty="0"/>
              <a:t>웹 페이지의 프린트 과정</a:t>
            </a:r>
            <a:endParaRPr lang="en-US" altLang="ko-KR" dirty="0"/>
          </a:p>
          <a:p>
            <a:pPr marL="365760" lvl="1" indent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ko-KR" b="1" dirty="0"/>
              <a:t>1. window </a:t>
            </a:r>
            <a:r>
              <a:rPr lang="ko-KR" altLang="en-US" b="1" dirty="0"/>
              <a:t>객체에 </a:t>
            </a:r>
            <a:r>
              <a:rPr lang="en-US" altLang="ko-KR" b="1" dirty="0" err="1"/>
              <a:t>onbeforeprint</a:t>
            </a:r>
            <a:r>
              <a:rPr lang="en-US" altLang="ko-KR" b="1" dirty="0"/>
              <a:t> </a:t>
            </a:r>
            <a:r>
              <a:rPr lang="ko-KR" altLang="en-US" b="1" dirty="0" err="1"/>
              <a:t>리스너</a:t>
            </a:r>
            <a:r>
              <a:rPr lang="ko-KR" altLang="en-US" b="1" dirty="0"/>
              <a:t> 호출</a:t>
            </a:r>
          </a:p>
          <a:p>
            <a:pPr marL="365760" lvl="1" indent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ko-KR" b="1" dirty="0"/>
              <a:t>2. </a:t>
            </a:r>
            <a:r>
              <a:rPr lang="ko-KR" altLang="en-US" b="1" dirty="0"/>
              <a:t>웹 페이지 프린트</a:t>
            </a:r>
            <a:endParaRPr lang="en-US" altLang="ko-KR" b="1" dirty="0"/>
          </a:p>
          <a:p>
            <a:pPr marL="685800" lvl="2" indent="0">
              <a:buNone/>
            </a:pPr>
            <a:r>
              <a:rPr lang="ko-KR" altLang="en-US" sz="1800" dirty="0"/>
              <a:t>브라우저가 웹 페이지를 이미지로 만들어 프린터로 전송</a:t>
            </a:r>
          </a:p>
          <a:p>
            <a:pPr marL="365760" lvl="1" indent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ko-KR" b="1" dirty="0"/>
              <a:t>3. window </a:t>
            </a:r>
            <a:r>
              <a:rPr lang="ko-KR" altLang="en-US" b="1" dirty="0"/>
              <a:t>객체에 </a:t>
            </a:r>
            <a:r>
              <a:rPr lang="en-US" altLang="ko-KR" b="1" dirty="0" err="1"/>
              <a:t>onafterprint</a:t>
            </a:r>
            <a:r>
              <a:rPr lang="en-US" altLang="ko-KR" b="1" dirty="0"/>
              <a:t> </a:t>
            </a:r>
            <a:r>
              <a:rPr lang="ko-KR" altLang="en-US" b="1" dirty="0" err="1"/>
              <a:t>리스너</a:t>
            </a:r>
            <a:r>
              <a:rPr lang="ko-KR" altLang="en-US" b="1" dirty="0"/>
              <a:t> 호출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US" altLang="ko-KR" dirty="0" err="1"/>
              <a:t>onbeforeprint</a:t>
            </a:r>
            <a:r>
              <a:rPr lang="ko-KR" altLang="en-US" dirty="0"/>
              <a:t>와 </a:t>
            </a:r>
            <a:r>
              <a:rPr lang="en-US" altLang="ko-KR" dirty="0" err="1"/>
              <a:t>onafterprint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  <a:endParaRPr lang="en-US" altLang="ko-KR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lang="ko-KR" altLang="en-US" b="1" dirty="0"/>
              <a:t>웹 페이지에는 보이지 않는 회사 로고를 프린트 시 종이에 출력</a:t>
            </a:r>
            <a:endParaRPr lang="en-US" altLang="ko-KR" b="1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lang="en-US" altLang="ko-KR" b="1" dirty="0" err="1"/>
              <a:t>onbeforeprint</a:t>
            </a:r>
            <a:endParaRPr lang="en-US" altLang="ko-KR" b="1" dirty="0"/>
          </a:p>
          <a:p>
            <a:pPr lvl="2"/>
            <a:r>
              <a:rPr lang="ko-KR" altLang="en-US" sz="1800" dirty="0"/>
              <a:t>회사 로고 이미지를 보이도록 </a:t>
            </a:r>
            <a:r>
              <a:rPr lang="en-US" altLang="ko-KR" sz="1800" dirty="0"/>
              <a:t>CSS3 </a:t>
            </a:r>
            <a:r>
              <a:rPr lang="ko-KR" altLang="en-US" sz="1800" dirty="0"/>
              <a:t>스타일 설정</a:t>
            </a:r>
            <a:endParaRPr lang="en-US" altLang="ko-KR" sz="1800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lang="en-US" altLang="ko-KR" b="1" dirty="0" err="1"/>
              <a:t>onafterprintt</a:t>
            </a:r>
            <a:endParaRPr lang="en-US" altLang="ko-KR" b="1" dirty="0"/>
          </a:p>
          <a:p>
            <a:pPr lvl="2"/>
            <a:r>
              <a:rPr lang="ko-KR" altLang="en-US" sz="1800" dirty="0"/>
              <a:t>회사 로고 이미지를 보이지</a:t>
            </a:r>
            <a:r>
              <a:rPr lang="en-US" altLang="ko-KR" sz="1800" dirty="0"/>
              <a:t> </a:t>
            </a:r>
            <a:r>
              <a:rPr lang="ko-KR" altLang="en-US" sz="1800" dirty="0"/>
              <a:t>않도록 </a:t>
            </a:r>
            <a:r>
              <a:rPr lang="en-US" altLang="ko-KR" sz="1800" dirty="0"/>
              <a:t>CSS3 </a:t>
            </a:r>
            <a:r>
              <a:rPr lang="ko-KR" altLang="en-US" sz="1800" dirty="0"/>
              <a:t>스타일 설정</a:t>
            </a:r>
          </a:p>
          <a:p>
            <a:pPr lvl="2"/>
            <a:endParaRPr lang="ko-KR" altLang="en-US" sz="1800" dirty="0"/>
          </a:p>
          <a:p>
            <a:pPr>
              <a:spcBef>
                <a:spcPts val="1800"/>
              </a:spcBef>
              <a:spcAft>
                <a:spcPts val="0"/>
              </a:spcAft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4790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페이지 프린트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1559496" y="1340768"/>
            <a:ext cx="10153128" cy="5040560"/>
          </a:xfrm>
        </p:spPr>
        <p:txBody>
          <a:bodyPr/>
          <a:lstStyle/>
          <a:p>
            <a:pPr lvl="0"/>
            <a:r>
              <a:rPr lang="ko-KR" altLang="en-US" dirty="0"/>
              <a:t>웹 페이지 프린트</a:t>
            </a:r>
          </a:p>
          <a:p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279576" y="1907540"/>
            <a:ext cx="200774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kern="0" dirty="0" err="1">
                <a:solidFill>
                  <a:srgbClr val="000000"/>
                </a:solidFill>
                <a:latin typeface="+mj-ea"/>
                <a:ea typeface="+mj-ea"/>
              </a:rPr>
              <a:t>window.print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();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415480" y="3284984"/>
            <a:ext cx="3587170" cy="738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ko-KR" altLang="en-US" sz="1400" b="1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 코드가 실행되면 인쇄 다이얼로그가 열리고</a:t>
            </a:r>
            <a:r>
              <a:rPr lang="en-US" altLang="ko-KR" sz="1400" b="1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‘</a:t>
            </a:r>
            <a:r>
              <a:rPr lang="ko-KR" altLang="en-US" sz="1400" b="1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확인’ 버튼을 누르면 인쇄가 이루어진다</a:t>
            </a:r>
            <a:r>
              <a:rPr lang="en-US" altLang="ko-KR" sz="1400" b="1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b="1" kern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055" y="1037390"/>
            <a:ext cx="6173906" cy="498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66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919536" y="1224771"/>
            <a:ext cx="5976664" cy="51706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&lt;head&gt;&lt;meta charset="</a:t>
            </a:r>
            <a:r>
              <a:rPr lang="en-US" altLang="ko-KR" sz="1000" dirty="0" err="1"/>
              <a:t>utf</a:t>
            </a:r>
            <a:r>
              <a:rPr lang="en-US" altLang="ko-KR" sz="1000" dirty="0"/>
              <a:t>-8"&gt;</a:t>
            </a:r>
          </a:p>
          <a:p>
            <a:pPr defTabSz="180000"/>
            <a:r>
              <a:rPr lang="en-US" altLang="ko-KR" sz="1000" dirty="0"/>
              <a:t>&lt;title&gt;</a:t>
            </a:r>
            <a:r>
              <a:rPr lang="en-US" altLang="ko-KR" sz="1000" dirty="0" err="1"/>
              <a:t>onbeforeprint</a:t>
            </a:r>
            <a:r>
              <a:rPr lang="ko-KR" altLang="en-US" sz="1000" dirty="0"/>
              <a:t>와 </a:t>
            </a:r>
            <a:r>
              <a:rPr lang="en-US" altLang="ko-KR" sz="1000" dirty="0" err="1"/>
              <a:t>onafterprint</a:t>
            </a:r>
            <a:r>
              <a:rPr lang="en-US" altLang="ko-KR" sz="1000" dirty="0"/>
              <a:t>&lt;/title&gt;</a:t>
            </a:r>
          </a:p>
          <a:p>
            <a:pPr defTabSz="180000"/>
            <a:r>
              <a:rPr lang="en-US" altLang="ko-KR" sz="1000" dirty="0"/>
              <a:t>&lt;style&gt;</a:t>
            </a:r>
          </a:p>
          <a:p>
            <a:pPr defTabSz="180000"/>
            <a:r>
              <a:rPr lang="en-US" altLang="ko-KR" sz="1000" dirty="0"/>
              <a:t>#</a:t>
            </a:r>
            <a:r>
              <a:rPr lang="en-US" altLang="ko-KR" sz="1000" dirty="0" err="1"/>
              <a:t>logoDiv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/>
              <a:t>display : none;</a:t>
            </a:r>
          </a:p>
          <a:p>
            <a:pPr defTabSz="180000"/>
            <a:r>
              <a:rPr lang="en-US" altLang="ko-KR" sz="1000" dirty="0"/>
              <a:t>	position : absolute; left : 0; top : 0;</a:t>
            </a:r>
          </a:p>
          <a:p>
            <a:pPr defTabSz="180000"/>
            <a:r>
              <a:rPr lang="en-US" altLang="ko-KR" sz="1000" dirty="0"/>
              <a:t>	width : 100%; height : 100%;</a:t>
            </a:r>
          </a:p>
          <a:p>
            <a:pPr defTabSz="180000"/>
            <a:r>
              <a:rPr lang="en-US" altLang="ko-KR" sz="1000" dirty="0"/>
              <a:t>	z-index : -1; /* </a:t>
            </a:r>
            <a:r>
              <a:rPr lang="ko-KR" altLang="en-US" sz="1000" dirty="0"/>
              <a:t>로고 이미지를 문서의 밑바닥에 배치 </a:t>
            </a:r>
            <a:r>
              <a:rPr lang="en-US" altLang="ko-KR" sz="1000" dirty="0"/>
              <a:t>*/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&lt;/style&gt;</a:t>
            </a:r>
          </a:p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b="1" dirty="0" err="1"/>
              <a:t>window.onbeforeprint</a:t>
            </a:r>
            <a:r>
              <a:rPr lang="en-US" altLang="ko-KR" sz="1000" b="1" dirty="0"/>
              <a:t>=function (e) {</a:t>
            </a:r>
          </a:p>
          <a:p>
            <a:pPr defTabSz="180000"/>
            <a:r>
              <a:rPr lang="en-US" altLang="ko-KR" sz="1000" dirty="0"/>
              <a:t>	let </a:t>
            </a:r>
            <a:r>
              <a:rPr lang="en-US" altLang="ko-KR" sz="1000" dirty="0" err="1"/>
              <a:t>logoDiv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document.getElementById</a:t>
            </a:r>
            <a:r>
              <a:rPr lang="en-US" altLang="ko-KR" sz="1000" dirty="0"/>
              <a:t>(＂</a:t>
            </a:r>
            <a:r>
              <a:rPr lang="en-US" altLang="ko-KR" sz="1000" dirty="0" err="1"/>
              <a:t>logoDiv</a:t>
            </a:r>
            <a:r>
              <a:rPr lang="en-US" altLang="ko-KR" sz="1000" dirty="0"/>
              <a:t>＂);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logoDiv.style.display</a:t>
            </a:r>
            <a:r>
              <a:rPr lang="en-US" altLang="ko-KR" sz="1000" dirty="0"/>
              <a:t> = ＂block＂; // block</a:t>
            </a:r>
            <a:r>
              <a:rPr lang="ko-KR" altLang="en-US" sz="1000" dirty="0"/>
              <a:t>으로 변경</a:t>
            </a:r>
            <a:r>
              <a:rPr lang="en-US" altLang="ko-KR" sz="1000" dirty="0"/>
              <a:t>. </a:t>
            </a:r>
            <a:r>
              <a:rPr lang="ko-KR" altLang="en-US" sz="1000" dirty="0"/>
              <a:t>로고가 화면에 나타나게 함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 err="1"/>
              <a:t>window.onafterprint</a:t>
            </a:r>
            <a:r>
              <a:rPr lang="en-US" altLang="ko-KR" sz="1000" b="1" dirty="0"/>
              <a:t>=</a:t>
            </a:r>
            <a:r>
              <a:rPr lang="en-US" altLang="ko-KR" sz="1000" b="1" dirty="0" err="1"/>
              <a:t>hideLogo</a:t>
            </a:r>
            <a:r>
              <a:rPr lang="en-US" altLang="ko-KR" sz="1000" b="1" dirty="0"/>
              <a:t>; </a:t>
            </a:r>
          </a:p>
          <a:p>
            <a:pPr defTabSz="180000"/>
            <a:r>
              <a:rPr lang="en-US" altLang="ko-KR" sz="1000" b="1" dirty="0"/>
              <a:t>function </a:t>
            </a:r>
            <a:r>
              <a:rPr lang="en-US" altLang="ko-KR" sz="1000" b="1" dirty="0" err="1"/>
              <a:t>hideLogo</a:t>
            </a:r>
            <a:r>
              <a:rPr lang="en-US" altLang="ko-KR" sz="1000" b="1" dirty="0"/>
              <a:t>() {</a:t>
            </a:r>
          </a:p>
          <a:p>
            <a:pPr defTabSz="180000"/>
            <a:r>
              <a:rPr lang="en-US" altLang="ko-KR" sz="1000" dirty="0"/>
              <a:t>	let </a:t>
            </a:r>
            <a:r>
              <a:rPr lang="en-US" altLang="ko-KR" sz="1000" dirty="0" err="1"/>
              <a:t>logoDiv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document.getElementById</a:t>
            </a:r>
            <a:r>
              <a:rPr lang="en-US" altLang="ko-KR" sz="1000" dirty="0"/>
              <a:t>(＂</a:t>
            </a:r>
            <a:r>
              <a:rPr lang="en-US" altLang="ko-KR" sz="1000" dirty="0" err="1"/>
              <a:t>logoDiv</a:t>
            </a:r>
            <a:r>
              <a:rPr lang="en-US" altLang="ko-KR" sz="1000" dirty="0"/>
              <a:t>＂);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logoDiv.style.display</a:t>
            </a:r>
            <a:r>
              <a:rPr lang="en-US" altLang="ko-KR" sz="1000" dirty="0"/>
              <a:t> = ＂none＂; // </a:t>
            </a:r>
            <a:r>
              <a:rPr lang="ko-KR" altLang="en-US" sz="1000" dirty="0"/>
              <a:t>로고를 보이지 않게 함</a:t>
            </a:r>
          </a:p>
          <a:p>
            <a:pPr defTabSz="180000"/>
            <a:r>
              <a:rPr lang="en-US" altLang="ko-KR" sz="1000" dirty="0"/>
              <a:t>} </a:t>
            </a:r>
          </a:p>
          <a:p>
            <a:pPr defTabSz="180000"/>
            <a:r>
              <a:rPr lang="en-US" altLang="ko-KR" sz="1000" dirty="0"/>
              <a:t>&lt;/script&gt;&lt;/head&gt;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</a:t>
            </a:r>
            <a:r>
              <a:rPr lang="en-US" altLang="ko-KR" sz="1000" dirty="0" err="1"/>
              <a:t>onbeforeprint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onafterprint</a:t>
            </a:r>
            <a:r>
              <a:rPr lang="en-US" altLang="ko-KR" sz="1000" dirty="0"/>
              <a:t> </a:t>
            </a:r>
            <a:r>
              <a:rPr lang="ko-KR" altLang="en-US" sz="1000" dirty="0"/>
              <a:t>이벤트 예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b="1" dirty="0"/>
              <a:t>&lt;div id="</a:t>
            </a:r>
            <a:r>
              <a:rPr lang="en-US" altLang="ko-KR" sz="1000" b="1" dirty="0" err="1"/>
              <a:t>logoDiv</a:t>
            </a:r>
            <a:r>
              <a:rPr lang="en-US" altLang="ko-KR" sz="1000" b="1" dirty="0"/>
              <a:t>"&gt;</a:t>
            </a:r>
          </a:p>
          <a:p>
            <a:pPr defTabSz="180000"/>
            <a:r>
              <a:rPr lang="en-US" altLang="ko-KR" sz="1000" dirty="0"/>
              <a:t>	&lt;</a:t>
            </a:r>
            <a:r>
              <a:rPr lang="en-US" altLang="ko-KR" sz="1000" dirty="0" err="1"/>
              <a:t>img</a:t>
            </a:r>
            <a:r>
              <a:rPr lang="en-US" altLang="ko-KR" sz="1000" dirty="0"/>
              <a:t>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="media/logo.png" alt="</a:t>
            </a:r>
            <a:r>
              <a:rPr lang="ko-KR" altLang="en-US" sz="1000" dirty="0"/>
              <a:t>이미지 없습니다</a:t>
            </a:r>
            <a:r>
              <a:rPr lang="en-US" altLang="ko-KR" sz="1000" dirty="0"/>
              <a:t>."&gt;</a:t>
            </a:r>
          </a:p>
          <a:p>
            <a:pPr defTabSz="180000"/>
            <a:r>
              <a:rPr lang="en-US" altLang="ko-KR" sz="1000" b="1" dirty="0"/>
              <a:t>&lt;/div&gt;</a:t>
            </a:r>
          </a:p>
          <a:p>
            <a:pPr defTabSz="180000"/>
            <a:r>
              <a:rPr lang="en-US" altLang="ko-KR" sz="1000" dirty="0"/>
              <a:t>&lt;p&gt;</a:t>
            </a:r>
            <a:r>
              <a:rPr lang="ko-KR" altLang="en-US" sz="1000" dirty="0"/>
              <a:t>안녕하세요</a:t>
            </a:r>
            <a:r>
              <a:rPr lang="en-US" altLang="ko-KR" sz="1000" dirty="0"/>
              <a:t>. </a:t>
            </a:r>
            <a:r>
              <a:rPr lang="ko-KR" altLang="en-US" sz="1000" dirty="0"/>
              <a:t>브라우저 윈도우에서는 보이지 않지만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프린트시에는</a:t>
            </a:r>
            <a:r>
              <a:rPr lang="ko-KR" altLang="en-US" sz="1000" dirty="0"/>
              <a:t> 회사 로고가 출력되는 예제를</a:t>
            </a:r>
          </a:p>
          <a:p>
            <a:pPr defTabSz="180000"/>
            <a:r>
              <a:rPr lang="ko-KR" altLang="en-US" sz="1000" dirty="0"/>
              <a:t>보입니다</a:t>
            </a:r>
            <a:r>
              <a:rPr lang="en-US" altLang="ko-KR" sz="1000" dirty="0"/>
              <a:t>. </a:t>
            </a:r>
            <a:r>
              <a:rPr lang="ko-KR" altLang="en-US" sz="1000" dirty="0"/>
              <a:t>마우스 오른쪽 버튼을 눌러 인쇄 </a:t>
            </a:r>
            <a:r>
              <a:rPr lang="ko-KR" altLang="en-US" sz="1000" dirty="0" err="1"/>
              <a:t>미리보기</a:t>
            </a:r>
            <a:r>
              <a:rPr lang="ko-KR" altLang="en-US" sz="1000" dirty="0"/>
              <a:t> 메뉴를 선택해 보세요</a:t>
            </a:r>
            <a:r>
              <a:rPr lang="en-US" altLang="ko-KR" sz="1000" dirty="0"/>
              <a:t>.&lt;/p&gt;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10-8 </a:t>
            </a:r>
            <a:r>
              <a:rPr lang="en-US" altLang="ko-KR" dirty="0" err="1"/>
              <a:t>onbeforeprint</a:t>
            </a:r>
            <a:r>
              <a:rPr lang="ko-KR" altLang="en-US" dirty="0"/>
              <a:t>와 </a:t>
            </a:r>
            <a:r>
              <a:rPr lang="en-US" altLang="ko-KR" dirty="0" err="1"/>
              <a:t>onafterprint</a:t>
            </a:r>
            <a:r>
              <a:rPr lang="en-US" altLang="ko-KR" dirty="0"/>
              <a:t> </a:t>
            </a:r>
            <a:r>
              <a:rPr lang="ko-KR" altLang="en-US" dirty="0"/>
              <a:t>이벤트 활용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EACBE4-44DC-49CE-91B3-B0AD9A199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1432885"/>
            <a:ext cx="2087790" cy="2190049"/>
          </a:xfrm>
          <a:prstGeom prst="rect">
            <a:avLst/>
          </a:prstGeom>
          <a:ln w="6350">
            <a:solidFill>
              <a:srgbClr val="0070C0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31046"/>
            <a:ext cx="4433472" cy="2701773"/>
          </a:xfrm>
          <a:prstGeom prst="rect">
            <a:avLst/>
          </a:prstGeom>
          <a:ln w="6350">
            <a:solidFill>
              <a:srgbClr val="80B8E0"/>
            </a:solidFill>
          </a:ln>
        </p:spPr>
      </p:pic>
    </p:spTree>
    <p:extLst>
      <p:ext uri="{BB962C8B-B14F-4D97-AF65-F5344CB8AC3E}">
        <p14:creationId xmlns:p14="http://schemas.microsoft.com/office/powerpoint/2010/main" val="31967208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location 객체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location </a:t>
            </a:r>
            <a:r>
              <a:rPr lang="en-US" altLang="ko-KR" dirty="0" err="1"/>
              <a:t>객체</a:t>
            </a:r>
            <a:endParaRPr lang="en-US" altLang="ko-KR" dirty="0"/>
          </a:p>
          <a:p>
            <a:pPr lvl="1"/>
            <a:r>
              <a:rPr lang="ko-KR" altLang="en-US" dirty="0"/>
              <a:t>윈도우에 </a:t>
            </a:r>
            <a:r>
              <a:rPr lang="ko-KR" altLang="en-US" dirty="0" err="1"/>
              <a:t>로드된</a:t>
            </a:r>
            <a:r>
              <a:rPr lang="ko-KR" altLang="en-US" dirty="0"/>
              <a:t> 웹 페이지의 </a:t>
            </a:r>
            <a:r>
              <a:rPr lang="en-US" altLang="ko-KR" dirty="0"/>
              <a:t>URL </a:t>
            </a:r>
            <a:r>
              <a:rPr lang="ko-KR" altLang="en-US" dirty="0"/>
              <a:t>정보를 나타내는 객체</a:t>
            </a:r>
            <a:endParaRPr lang="en-US" altLang="ko-KR" dirty="0"/>
          </a:p>
          <a:p>
            <a:pPr lvl="1"/>
            <a:r>
              <a:rPr lang="en-US" altLang="ko-KR" dirty="0"/>
              <a:t>location </a:t>
            </a:r>
            <a:r>
              <a:rPr lang="ko-KR" altLang="en-US" dirty="0"/>
              <a:t>객체로 현재 윈도우에 웹 페이지 열기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새 윈도우에 웹 페이지 열기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location </a:t>
            </a:r>
            <a:r>
              <a:rPr lang="ko-KR" altLang="en-US" dirty="0"/>
              <a:t>객체의 </a:t>
            </a:r>
            <a:r>
              <a:rPr lang="ko-KR" altLang="en-US" dirty="0" err="1"/>
              <a:t>프로퍼티와</a:t>
            </a:r>
            <a:r>
              <a:rPr lang="ko-KR" altLang="en-US" dirty="0"/>
              <a:t> </a:t>
            </a:r>
            <a:r>
              <a:rPr lang="en-US" altLang="ko-KR" dirty="0"/>
              <a:t>URL</a:t>
            </a:r>
            <a:r>
              <a:rPr lang="ko-KR" altLang="en-US" dirty="0"/>
              <a:t>의 구성 요소와의 관계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26</a:t>
            </a:fld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2959992" y="4797153"/>
            <a:ext cx="5656288" cy="1213265"/>
            <a:chOff x="1115616" y="3546569"/>
            <a:chExt cx="6296260" cy="1213265"/>
          </a:xfrm>
        </p:grpSpPr>
        <p:sp>
          <p:nvSpPr>
            <p:cNvPr id="11" name="직사각형 10"/>
            <p:cNvSpPr/>
            <p:nvPr/>
          </p:nvSpPr>
          <p:spPr>
            <a:xfrm>
              <a:off x="1115616" y="4228356"/>
              <a:ext cx="62962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solidFill>
                    <a:srgbClr val="C00000"/>
                  </a:solidFill>
                </a:rPr>
                <a:t>http:</a:t>
              </a:r>
              <a:r>
                <a:rPr lang="en-US" altLang="ko-KR" sz="1600" dirty="0"/>
                <a:t>//</a:t>
              </a:r>
              <a:r>
                <a:rPr lang="en-US" altLang="ko-KR" sz="1600" dirty="0">
                  <a:solidFill>
                    <a:srgbClr val="00B0F0"/>
                  </a:solidFill>
                </a:rPr>
                <a:t>www.mysite.com</a:t>
              </a:r>
              <a:r>
                <a:rPr lang="en-US" altLang="ko-KR" sz="1600" dirty="0"/>
                <a:t>:</a:t>
              </a:r>
              <a:r>
                <a:rPr lang="en-US" altLang="ko-KR" sz="1600" dirty="0">
                  <a:solidFill>
                    <a:srgbClr val="00B050"/>
                  </a:solidFill>
                </a:rPr>
                <a:t>8080</a:t>
              </a:r>
              <a:r>
                <a:rPr lang="en-US" altLang="ko-KR" sz="1600" dirty="0">
                  <a:solidFill>
                    <a:srgbClr val="FF0000"/>
                  </a:solidFill>
                </a:rPr>
                <a:t>/content/URL</a:t>
              </a:r>
              <a:r>
                <a:rPr lang="ko-KR" altLang="en-US" sz="1600" dirty="0">
                  <a:solidFill>
                    <a:srgbClr val="FF0000"/>
                  </a:solidFill>
                </a:rPr>
                <a:t>분석</a:t>
              </a:r>
              <a:r>
                <a:rPr lang="en-US" altLang="ko-KR" sz="1600" dirty="0">
                  <a:solidFill>
                    <a:srgbClr val="FF0000"/>
                  </a:solidFill>
                </a:rPr>
                <a:t>.html</a:t>
              </a:r>
              <a:r>
                <a:rPr lang="en-US" altLang="ko-KR" sz="1600" dirty="0">
                  <a:solidFill>
                    <a:schemeClr val="accent2">
                      <a:lumMod val="75000"/>
                    </a:schemeClr>
                  </a:solidFill>
                </a:rPr>
                <a:t>#label1</a:t>
              </a:r>
              <a:endParaRPr lang="ko-KR" altLang="en-US" sz="16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562106" y="3923483"/>
              <a:ext cx="412823" cy="261610"/>
            </a:xfrm>
            <a:prstGeom prst="rect">
              <a:avLst/>
            </a:prstGeom>
          </p:spPr>
          <p:txBody>
            <a:bodyPr wrap="none" lIns="36000" rIns="36000">
              <a:spAutoFit/>
            </a:bodyPr>
            <a:lstStyle/>
            <a:p>
              <a:r>
                <a:rPr lang="it-IT" altLang="ko-KR" sz="1100" dirty="0"/>
                <a:t>hash</a:t>
              </a:r>
              <a:endParaRPr lang="ko-KR" altLang="en-US" sz="1100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1115616" y="3882622"/>
              <a:ext cx="708656" cy="289441"/>
            </a:xfrm>
            <a:prstGeom prst="roundRect">
              <a:avLst/>
            </a:prstGeom>
            <a:noFill/>
          </p:spPr>
          <p:txBody>
            <a:bodyPr wrap="none" lIns="36000" rIns="36000">
              <a:spAutoFit/>
            </a:bodyPr>
            <a:lstStyle/>
            <a:p>
              <a:r>
                <a:rPr lang="it-IT" altLang="ko-KR" sz="1100" dirty="0"/>
                <a:t>protocol</a:t>
              </a:r>
              <a:endParaRPr lang="ko-KR" altLang="en-US" sz="1100" dirty="0"/>
            </a:p>
          </p:txBody>
        </p:sp>
        <p:sp>
          <p:nvSpPr>
            <p:cNvPr id="14" name="왼쪽 대괄호 13"/>
            <p:cNvSpPr/>
            <p:nvPr/>
          </p:nvSpPr>
          <p:spPr>
            <a:xfrm rot="5400000">
              <a:off x="1438376" y="3964182"/>
              <a:ext cx="84078" cy="533895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왼쪽 대괄호 14"/>
            <p:cNvSpPr/>
            <p:nvPr/>
          </p:nvSpPr>
          <p:spPr>
            <a:xfrm rot="5400000">
              <a:off x="2683002" y="3395077"/>
              <a:ext cx="76250" cy="1679926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310026" y="3912090"/>
              <a:ext cx="782188" cy="261610"/>
            </a:xfrm>
            <a:prstGeom prst="rect">
              <a:avLst/>
            </a:prstGeom>
          </p:spPr>
          <p:txBody>
            <a:bodyPr wrap="none" lIns="36000" rIns="36000">
              <a:spAutoFit/>
            </a:bodyPr>
            <a:lstStyle/>
            <a:p>
              <a:r>
                <a:rPr lang="it-IT" altLang="ko-KR" sz="1100" dirty="0"/>
                <a:t>hostname</a:t>
              </a:r>
              <a:endParaRPr lang="ko-KR" altLang="en-US" sz="11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669008" y="3937253"/>
              <a:ext cx="378920" cy="261610"/>
            </a:xfrm>
            <a:prstGeom prst="rect">
              <a:avLst/>
            </a:prstGeom>
          </p:spPr>
          <p:txBody>
            <a:bodyPr wrap="none" lIns="36000" rIns="36000">
              <a:spAutoFit/>
            </a:bodyPr>
            <a:lstStyle/>
            <a:p>
              <a:r>
                <a:rPr lang="it-IT" altLang="ko-KR" sz="1100" dirty="0"/>
                <a:t>port</a:t>
              </a:r>
              <a:endParaRPr lang="ko-KR" altLang="en-US" sz="1100" dirty="0"/>
            </a:p>
          </p:txBody>
        </p:sp>
        <p:sp>
          <p:nvSpPr>
            <p:cNvPr id="18" name="왼쪽 대괄호 17"/>
            <p:cNvSpPr/>
            <p:nvPr/>
          </p:nvSpPr>
          <p:spPr>
            <a:xfrm rot="5400000">
              <a:off x="3801646" y="4006739"/>
              <a:ext cx="75292" cy="457569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왼쪽 대괄호 18"/>
            <p:cNvSpPr/>
            <p:nvPr/>
          </p:nvSpPr>
          <p:spPr>
            <a:xfrm rot="16200000">
              <a:off x="2928993" y="3518035"/>
              <a:ext cx="156143" cy="2220860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763248" y="4498224"/>
              <a:ext cx="512471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altLang="ko-KR" sz="1100" dirty="0"/>
                <a:t>host</a:t>
              </a:r>
              <a:endParaRPr lang="ko-KR" altLang="en-US" sz="1100" dirty="0"/>
            </a:p>
          </p:txBody>
        </p:sp>
        <p:sp>
          <p:nvSpPr>
            <p:cNvPr id="21" name="왼쪽 대괄호 20"/>
            <p:cNvSpPr/>
            <p:nvPr/>
          </p:nvSpPr>
          <p:spPr>
            <a:xfrm rot="5400000">
              <a:off x="4114442" y="910226"/>
              <a:ext cx="112865" cy="5914815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436699" y="3546569"/>
              <a:ext cx="48570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altLang="ko-KR" sz="1100" dirty="0"/>
                <a:t>href</a:t>
              </a:r>
              <a:endParaRPr lang="ko-KR" altLang="en-US" sz="1100" dirty="0"/>
            </a:p>
          </p:txBody>
        </p:sp>
        <p:sp>
          <p:nvSpPr>
            <p:cNvPr id="23" name="왼쪽 대괄호 22"/>
            <p:cNvSpPr/>
            <p:nvPr/>
          </p:nvSpPr>
          <p:spPr>
            <a:xfrm rot="5400000">
              <a:off x="5264188" y="3080720"/>
              <a:ext cx="45751" cy="2339140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895932" y="3941426"/>
              <a:ext cx="796463" cy="261610"/>
            </a:xfrm>
            <a:prstGeom prst="rect">
              <a:avLst/>
            </a:prstGeom>
          </p:spPr>
          <p:txBody>
            <a:bodyPr wrap="none" lIns="36000" rIns="36000">
              <a:spAutoFit/>
            </a:bodyPr>
            <a:lstStyle/>
            <a:p>
              <a:r>
                <a:rPr lang="it-IT" altLang="ko-KR" sz="1100" dirty="0"/>
                <a:t>pathname</a:t>
              </a:r>
              <a:endParaRPr lang="ko-KR" altLang="en-US" sz="1100" dirty="0"/>
            </a:p>
          </p:txBody>
        </p:sp>
        <p:sp>
          <p:nvSpPr>
            <p:cNvPr id="25" name="왼쪽 대괄호 24"/>
            <p:cNvSpPr/>
            <p:nvPr/>
          </p:nvSpPr>
          <p:spPr>
            <a:xfrm rot="5400000">
              <a:off x="6759285" y="3924098"/>
              <a:ext cx="71271" cy="666726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2927649" y="6115835"/>
            <a:ext cx="5433865" cy="567164"/>
            <a:chOff x="1151620" y="5124708"/>
            <a:chExt cx="6048672" cy="567164"/>
          </a:xfrm>
        </p:grpSpPr>
        <p:sp>
          <p:nvSpPr>
            <p:cNvPr id="9" name="직사각형 8"/>
            <p:cNvSpPr/>
            <p:nvPr/>
          </p:nvSpPr>
          <p:spPr>
            <a:xfrm>
              <a:off x="1151620" y="5124708"/>
              <a:ext cx="60486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solidFill>
                    <a:srgbClr val="C00000"/>
                  </a:solidFill>
                </a:rPr>
                <a:t>http:</a:t>
              </a:r>
              <a:r>
                <a:rPr lang="en-US" altLang="ko-KR" sz="1600" dirty="0"/>
                <a:t>//</a:t>
              </a:r>
              <a:r>
                <a:rPr lang="en-US" altLang="ko-KR" sz="1600" dirty="0">
                  <a:solidFill>
                    <a:srgbClr val="00B0F0"/>
                  </a:solidFill>
                </a:rPr>
                <a:t>search.naver.com</a:t>
              </a:r>
              <a:r>
                <a:rPr lang="en-US" altLang="ko-KR" sz="1600" dirty="0">
                  <a:solidFill>
                    <a:srgbClr val="FF0000"/>
                  </a:solidFill>
                </a:rPr>
                <a:t>/search.naver</a:t>
              </a:r>
              <a:r>
                <a:rPr lang="en-US" altLang="ko-KR" sz="1600" dirty="0">
                  <a:solidFill>
                    <a:srgbClr val="7030A0"/>
                  </a:solidFill>
                </a:rPr>
                <a:t>?query=javascript</a:t>
              </a:r>
              <a:endParaRPr lang="ko-KR" altLang="en-US" sz="1600" dirty="0">
                <a:solidFill>
                  <a:srgbClr val="7030A0"/>
                </a:solidFill>
              </a:endParaRPr>
            </a:p>
          </p:txBody>
        </p:sp>
        <p:sp>
          <p:nvSpPr>
            <p:cNvPr id="26" name="왼쪽 대괄호 25"/>
            <p:cNvSpPr/>
            <p:nvPr/>
          </p:nvSpPr>
          <p:spPr>
            <a:xfrm rot="16200000">
              <a:off x="5883228" y="4547096"/>
              <a:ext cx="60812" cy="1771519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555859" y="5411291"/>
              <a:ext cx="66057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altLang="ko-KR" sz="1100" dirty="0"/>
                <a:t>search</a:t>
              </a:r>
              <a:endParaRPr lang="ko-KR" altLang="en-US" sz="1100" dirty="0"/>
            </a:p>
          </p:txBody>
        </p:sp>
        <p:sp>
          <p:nvSpPr>
            <p:cNvPr id="28" name="왼쪽 대괄호 27"/>
            <p:cNvSpPr/>
            <p:nvPr/>
          </p:nvSpPr>
          <p:spPr>
            <a:xfrm rot="16200000">
              <a:off x="4263298" y="4790975"/>
              <a:ext cx="89116" cy="1320169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30475" y="5430262"/>
              <a:ext cx="796463" cy="261610"/>
            </a:xfrm>
            <a:prstGeom prst="rect">
              <a:avLst/>
            </a:prstGeom>
          </p:spPr>
          <p:txBody>
            <a:bodyPr wrap="none" lIns="36000" rIns="36000">
              <a:spAutoFit/>
            </a:bodyPr>
            <a:lstStyle/>
            <a:p>
              <a:r>
                <a:rPr lang="it-IT" altLang="ko-KR" sz="1100" dirty="0"/>
                <a:t>pathname</a:t>
              </a:r>
              <a:endParaRPr lang="ko-KR" altLang="en-US" sz="1100" dirty="0"/>
            </a:p>
          </p:txBody>
        </p:sp>
      </p:grpSp>
      <p:sp>
        <p:nvSpPr>
          <p:cNvPr id="58" name="직사각형 57"/>
          <p:cNvSpPr/>
          <p:nvPr/>
        </p:nvSpPr>
        <p:spPr>
          <a:xfrm>
            <a:off x="3143672" y="2110920"/>
            <a:ext cx="7410832" cy="10772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window.location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"http://www.naver.com";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window.location.href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= "http://www.naver.com";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window.location.assign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("http://www.naver.com");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window.location.replace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("http://www.naver.com");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3143672" y="3598720"/>
            <a:ext cx="7410833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win=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window.open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(); 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빈 윈도우 열기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win.location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="http://www.naver.com"; 	//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네이버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페이지 로드</a:t>
            </a:r>
          </a:p>
        </p:txBody>
      </p:sp>
    </p:spTree>
    <p:extLst>
      <p:ext uri="{BB962C8B-B14F-4D97-AF65-F5344CB8AC3E}">
        <p14:creationId xmlns:p14="http://schemas.microsoft.com/office/powerpoint/2010/main" val="519440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F6525B2-30AC-4639-933A-2CBFACD78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216" y="1281336"/>
            <a:ext cx="2385161" cy="2180268"/>
          </a:xfrm>
          <a:prstGeom prst="rect">
            <a:avLst/>
          </a:prstGeom>
          <a:ln w="6350">
            <a:solidFill>
              <a:srgbClr val="0070C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9610CB4-C479-4FE2-8DF5-857518EC4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216" y="3692397"/>
            <a:ext cx="2385161" cy="2180268"/>
          </a:xfrm>
          <a:prstGeom prst="rect">
            <a:avLst/>
          </a:prstGeom>
          <a:ln w="6350">
            <a:solidFill>
              <a:srgbClr val="0070C0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10-9 location </a:t>
            </a:r>
            <a:r>
              <a:rPr lang="ko-KR" altLang="en-US" dirty="0"/>
              <a:t>객체로 웹</a:t>
            </a:r>
            <a:r>
              <a:rPr lang="en-US" altLang="ko-KR" dirty="0"/>
              <a:t> </a:t>
            </a:r>
            <a:r>
              <a:rPr lang="ko-KR" altLang="en-US" dirty="0"/>
              <a:t>사이트 접속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991544" y="1159098"/>
            <a:ext cx="5616624" cy="50475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en-US" altLang="ko-KR" sz="1200" dirty="0" err="1"/>
              <a:t>window.location</a:t>
            </a:r>
            <a:r>
              <a:rPr lang="ko-KR" altLang="en-US" sz="1200" dirty="0"/>
              <a:t>으로 웹 사이트 접속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function load() {</a:t>
            </a:r>
          </a:p>
          <a:p>
            <a:pPr defTabSz="180000"/>
            <a:r>
              <a:rPr lang="en-US" altLang="ko-KR" sz="1200" b="1" dirty="0"/>
              <a:t>	let select = </a:t>
            </a:r>
            <a:r>
              <a:rPr lang="en-US" altLang="ko-KR" sz="1200" b="1" dirty="0" err="1"/>
              <a:t>document.getElementById</a:t>
            </a:r>
            <a:r>
              <a:rPr lang="en-US" altLang="ko-KR" sz="1200" b="1" dirty="0"/>
              <a:t>("site");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window.location</a:t>
            </a:r>
            <a:r>
              <a:rPr lang="en-US" altLang="ko-KR" sz="1200" b="1" dirty="0"/>
              <a:t>=</a:t>
            </a:r>
            <a:r>
              <a:rPr lang="en-US" altLang="ko-KR" sz="1200" b="1" dirty="0" err="1"/>
              <a:t>select.options</a:t>
            </a:r>
            <a:r>
              <a:rPr lang="en-US" altLang="ko-KR" sz="1200" b="1" dirty="0"/>
              <a:t>[</a:t>
            </a:r>
            <a:r>
              <a:rPr lang="en-US" altLang="ko-KR" sz="1200" b="1" dirty="0" err="1"/>
              <a:t>select.selectedIndex</a:t>
            </a:r>
            <a:r>
              <a:rPr lang="en-US" altLang="ko-KR" sz="1200" b="1" dirty="0"/>
              <a:t>].value;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en-US" altLang="ko-KR" sz="1200" dirty="0" err="1"/>
              <a:t>window.location</a:t>
            </a:r>
            <a:r>
              <a:rPr lang="ko-KR" altLang="en-US" sz="1200" dirty="0"/>
              <a:t>으로 웹 사이트 접속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사이트 선택 </a:t>
            </a:r>
            <a:r>
              <a:rPr lang="en-US" altLang="ko-KR" sz="1200" dirty="0"/>
              <a:t>:</a:t>
            </a:r>
          </a:p>
          <a:p>
            <a:pPr defTabSz="180000"/>
            <a:r>
              <a:rPr lang="en-US" altLang="ko-KR" sz="1200" b="1" dirty="0"/>
              <a:t>&lt;select id="site"&gt;</a:t>
            </a:r>
          </a:p>
          <a:p>
            <a:pPr defTabSz="180000"/>
            <a:r>
              <a:rPr lang="en-US" altLang="ko-KR" sz="1200" dirty="0"/>
              <a:t>	&lt;option value="http://www.naver.com" selected&gt;</a:t>
            </a:r>
            <a:r>
              <a:rPr lang="ko-KR" altLang="en-US" sz="1200" dirty="0" err="1"/>
              <a:t>네이버</a:t>
            </a:r>
            <a:endParaRPr lang="ko-KR" altLang="en-US" sz="1200" dirty="0"/>
          </a:p>
          <a:p>
            <a:pPr defTabSz="180000"/>
            <a:r>
              <a:rPr lang="fr-FR" altLang="ko-KR" sz="1200" dirty="0"/>
              <a:t>	&lt;option value="http://www.google.com"&gt;</a:t>
            </a:r>
            <a:r>
              <a:rPr lang="ko-KR" altLang="fr-FR" sz="1200" dirty="0" err="1"/>
              <a:t>구글</a:t>
            </a:r>
            <a:endParaRPr lang="ko-KR" altLang="fr-FR" sz="1200" dirty="0"/>
          </a:p>
          <a:p>
            <a:pPr defTabSz="180000"/>
            <a:r>
              <a:rPr lang="fr-FR" altLang="ko-KR" sz="1200" dirty="0"/>
              <a:t>	&lt;option value="http://www.microsoft.com"&gt;</a:t>
            </a:r>
            <a:r>
              <a:rPr lang="ko-KR" altLang="fr-FR" sz="1200" dirty="0"/>
              <a:t>마이크로소프트</a:t>
            </a:r>
          </a:p>
          <a:p>
            <a:pPr defTabSz="180000"/>
            <a:r>
              <a:rPr lang="en-US" altLang="ko-KR" sz="1200" dirty="0"/>
              <a:t>&lt;/select&gt;</a:t>
            </a:r>
          </a:p>
          <a:p>
            <a:pPr defTabSz="180000"/>
            <a:r>
              <a:rPr lang="en-US" altLang="ko-KR" sz="1200" dirty="0"/>
              <a:t>&lt;p&gt;</a:t>
            </a:r>
          </a:p>
          <a:p>
            <a:pPr defTabSz="180000"/>
            <a:r>
              <a:rPr lang="en-US" altLang="ko-KR" sz="1200" dirty="0"/>
              <a:t>&lt;button 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="load()"&gt;</a:t>
            </a:r>
            <a:r>
              <a:rPr lang="ko-KR" altLang="en-US" sz="1200" dirty="0"/>
              <a:t>웹 사이트 접속</a:t>
            </a:r>
            <a:r>
              <a:rPr lang="en-US" altLang="ko-KR" sz="1200" dirty="0"/>
              <a:t>&lt;/button&gt;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9165019" y="3692397"/>
            <a:ext cx="466745" cy="272415"/>
          </a:xfrm>
          <a:prstGeom prst="wedgeRoundRectCallout">
            <a:avLst>
              <a:gd name="adj1" fmla="val -85266"/>
              <a:gd name="adj2" fmla="val -6820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/>
              <a:t>클릭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33552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4BAD54-CAE9-477B-A0DB-7B3558806F52}"/>
              </a:ext>
            </a:extLst>
          </p:cNvPr>
          <p:cNvSpPr txBox="1"/>
          <p:nvPr/>
        </p:nvSpPr>
        <p:spPr>
          <a:xfrm>
            <a:off x="1415480" y="1124744"/>
            <a:ext cx="4896544" cy="4659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다음 코드들의 각각 올바른 출력은 </a:t>
            </a:r>
            <a:r>
              <a:rPr lang="en-US" altLang="ko-KR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?</a:t>
            </a:r>
          </a:p>
          <a:p>
            <a:pPr marL="457200" indent="-457200">
              <a:buAutoNum type="arabicPeriod"/>
            </a:pPr>
            <a:endParaRPr lang="en-US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Hello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Good morning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Farewell</a:t>
            </a:r>
            <a:endParaRPr lang="ko-KR" altLang="en-US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143672" y="22211"/>
            <a:ext cx="3977039" cy="541935"/>
          </a:xfrm>
        </p:spPr>
        <p:txBody>
          <a:bodyPr/>
          <a:lstStyle/>
          <a:p>
            <a:r>
              <a:rPr lang="ko-KR" altLang="en-US" dirty="0"/>
              <a:t>중간고사 관련 문제</a:t>
            </a: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2855811" y="472582"/>
            <a:ext cx="184720" cy="415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35" tIns="45717" rIns="91435" bIns="45717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099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10E22E-A62B-44B5-A98E-FDB29F1E4957}"/>
              </a:ext>
            </a:extLst>
          </p:cNvPr>
          <p:cNvSpPr txBox="1"/>
          <p:nvPr/>
        </p:nvSpPr>
        <p:spPr>
          <a:xfrm>
            <a:off x="1703512" y="1700808"/>
            <a:ext cx="3960440" cy="2531783"/>
          </a:xfrm>
          <a:prstGeom prst="rect">
            <a:avLst/>
          </a:prstGeom>
          <a:ln w="63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let greeting = “Hello”;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greeting = “farewell“;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for(let </a:t>
            </a:r>
            <a:r>
              <a:rPr lang="en-US" altLang="ko-KR" dirty="0" err="1"/>
              <a:t>i</a:t>
            </a:r>
            <a:r>
              <a:rPr lang="en-US" altLang="ko-KR" dirty="0"/>
              <a:t>=0; </a:t>
            </a:r>
            <a:r>
              <a:rPr lang="en-US" altLang="ko-KR" dirty="0" err="1"/>
              <a:t>i</a:t>
            </a:r>
            <a:r>
              <a:rPr lang="en-US" altLang="ko-KR" dirty="0"/>
              <a:t>&lt;2; </a:t>
            </a:r>
            <a:r>
              <a:rPr lang="en-US" altLang="ko-KR" dirty="0" err="1"/>
              <a:t>i</a:t>
            </a:r>
            <a:r>
              <a:rPr lang="en-US" altLang="ko-KR" dirty="0"/>
              <a:t>++) {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let greeting = "Good morning“;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}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console.log(greeting);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300F01-52A4-45BC-B435-CA4DBECF8FFC}"/>
              </a:ext>
            </a:extLst>
          </p:cNvPr>
          <p:cNvSpPr txBox="1"/>
          <p:nvPr/>
        </p:nvSpPr>
        <p:spPr>
          <a:xfrm>
            <a:off x="6240016" y="1700808"/>
            <a:ext cx="3960440" cy="2531783"/>
          </a:xfrm>
          <a:prstGeom prst="rect">
            <a:avLst/>
          </a:prstGeom>
          <a:ln w="63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var greeting = “Hello”;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greeting = “farewell“;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for(let </a:t>
            </a:r>
            <a:r>
              <a:rPr lang="en-US" altLang="ko-KR" dirty="0" err="1"/>
              <a:t>i</a:t>
            </a:r>
            <a:r>
              <a:rPr lang="en-US" altLang="ko-KR" dirty="0"/>
              <a:t>=0; </a:t>
            </a:r>
            <a:r>
              <a:rPr lang="en-US" altLang="ko-KR" dirty="0" err="1"/>
              <a:t>i</a:t>
            </a:r>
            <a:r>
              <a:rPr lang="en-US" altLang="ko-KR" dirty="0"/>
              <a:t>&lt;2; </a:t>
            </a:r>
            <a:r>
              <a:rPr lang="en-US" altLang="ko-KR" dirty="0" err="1"/>
              <a:t>i</a:t>
            </a:r>
            <a:r>
              <a:rPr lang="en-US" altLang="ko-KR" dirty="0"/>
              <a:t>++) {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var greeting = "Good morning“;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}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console.log(greeting);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C70B4C-888C-41F5-BA76-345AE4F9E508}"/>
              </a:ext>
            </a:extLst>
          </p:cNvPr>
          <p:cNvSpPr txBox="1"/>
          <p:nvPr/>
        </p:nvSpPr>
        <p:spPr>
          <a:xfrm>
            <a:off x="6023992" y="4442030"/>
            <a:ext cx="4291431" cy="1274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Hello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Good morning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Farewell</a:t>
            </a:r>
            <a:endParaRPr lang="ko-KR" altLang="en-US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2425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4BAD54-CAE9-477B-A0DB-7B3558806F52}"/>
              </a:ext>
            </a:extLst>
          </p:cNvPr>
          <p:cNvSpPr txBox="1"/>
          <p:nvPr/>
        </p:nvSpPr>
        <p:spPr>
          <a:xfrm>
            <a:off x="1415480" y="1124744"/>
            <a:ext cx="4896544" cy="4659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2. </a:t>
            </a:r>
            <a:r>
              <a:rPr lang="ko-KR" altLang="en-US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다음 코드들의 각각 올바른 출력은 </a:t>
            </a:r>
            <a:r>
              <a:rPr lang="en-US" altLang="ko-KR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?</a:t>
            </a:r>
          </a:p>
          <a:p>
            <a:pPr marL="457200" indent="-457200">
              <a:buAutoNum type="arabicPeriod"/>
            </a:pPr>
            <a:endParaRPr lang="en-US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endParaRPr lang="ko-KR" altLang="en-US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143672" y="22211"/>
            <a:ext cx="3977039" cy="541935"/>
          </a:xfrm>
        </p:spPr>
        <p:txBody>
          <a:bodyPr/>
          <a:lstStyle/>
          <a:p>
            <a:r>
              <a:rPr lang="ko-KR" altLang="en-US" dirty="0"/>
              <a:t>중간고사 관련 문제</a:t>
            </a: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2855811" y="472582"/>
            <a:ext cx="184720" cy="415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35" tIns="45717" rIns="91435" bIns="45717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099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10E22E-A62B-44B5-A98E-FDB29F1E4957}"/>
              </a:ext>
            </a:extLst>
          </p:cNvPr>
          <p:cNvSpPr txBox="1"/>
          <p:nvPr/>
        </p:nvSpPr>
        <p:spPr>
          <a:xfrm>
            <a:off x="1415480" y="1700808"/>
            <a:ext cx="3744416" cy="2531783"/>
          </a:xfrm>
          <a:prstGeom prst="rect">
            <a:avLst/>
          </a:prstGeom>
          <a:ln w="63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       let value = 1;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if(true) {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   let value = 2;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   console.log(value);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}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value = 3;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300F01-52A4-45BC-B435-CA4DBECF8FFC}"/>
              </a:ext>
            </a:extLst>
          </p:cNvPr>
          <p:cNvSpPr txBox="1"/>
          <p:nvPr/>
        </p:nvSpPr>
        <p:spPr>
          <a:xfrm>
            <a:off x="5879976" y="1700808"/>
            <a:ext cx="3960440" cy="2116285"/>
          </a:xfrm>
          <a:prstGeom prst="rect">
            <a:avLst/>
          </a:prstGeom>
          <a:ln w="63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       let x = 100;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if(x&gt;50) {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   let x = 10;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}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console.log(x);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C70B4C-888C-41F5-BA76-345AE4F9E508}"/>
              </a:ext>
            </a:extLst>
          </p:cNvPr>
          <p:cNvSpPr txBox="1"/>
          <p:nvPr/>
        </p:nvSpPr>
        <p:spPr>
          <a:xfrm>
            <a:off x="6023992" y="4442030"/>
            <a:ext cx="4291431" cy="1274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10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100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50</a:t>
            </a:r>
            <a:endParaRPr lang="ko-KR" altLang="en-US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2774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잠깐 복습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FA6C7-B78F-4DEE-A6E0-E27BDA3DED60}"/>
              </a:ext>
            </a:extLst>
          </p:cNvPr>
          <p:cNvSpPr txBox="1"/>
          <p:nvPr/>
        </p:nvSpPr>
        <p:spPr>
          <a:xfrm>
            <a:off x="1631504" y="1196752"/>
            <a:ext cx="9073008" cy="4265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9080" marR="143510" indent="-25908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2.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다음 자바스크립트 코드가 있을 때 아래 각 항목의 실행 결과 변수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x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의 값은 무엇인가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?</a:t>
            </a:r>
          </a:p>
          <a:p>
            <a:pPr marL="259080" marR="143510" indent="-25908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259080" marR="143510" indent="-25908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  let text = “Web Programming”;</a:t>
            </a:r>
          </a:p>
          <a:p>
            <a:pPr marL="259080" marR="143510" indent="-25908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b="1" kern="0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259080" marR="143510" indent="-25908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258763" marR="143510" indent="11113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(1) let x =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text.length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; --&gt; ( </a:t>
            </a:r>
            <a:r>
              <a:rPr lang="en-US" altLang="ko-KR" sz="1800" b="1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15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)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258763" marR="143510" indent="11113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(2) let x = text[2]; --&gt; ( </a:t>
            </a:r>
            <a:r>
              <a:rPr lang="en-US" altLang="ko-KR" sz="1800" b="1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258763" marR="143510" indent="11113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(3) let x =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text.split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(“ ”).length; --&gt; ( </a:t>
            </a:r>
            <a:r>
              <a:rPr lang="en-US" altLang="ko-KR" sz="1800" b="1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)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258763" marR="143510" indent="11113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(4) let x =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text.replace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(“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Web”,“JavaScript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”); --&gt; ( </a:t>
            </a:r>
            <a:r>
              <a:rPr lang="en-US" altLang="ko-KR" sz="1800" b="1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JavaScript Programming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)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258763" marR="143510" indent="11113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(5) let x = </a:t>
            </a:r>
            <a:r>
              <a:rPr lang="en-US" altLang="ko-KR" sz="1800" b="1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text.charAt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(4); --&gt; ( </a:t>
            </a:r>
            <a:r>
              <a:rPr lang="en-US" altLang="ko-KR" sz="1800" b="1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)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ABFD2F-35E1-4C65-B687-195C42865EAB}"/>
              </a:ext>
            </a:extLst>
          </p:cNvPr>
          <p:cNvSpPr/>
          <p:nvPr/>
        </p:nvSpPr>
        <p:spPr>
          <a:xfrm>
            <a:off x="2063552" y="1916832"/>
            <a:ext cx="3888432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8A1E6EF-73FA-4E2A-BD84-CA3F78B9684C}"/>
              </a:ext>
            </a:extLst>
          </p:cNvPr>
          <p:cNvSpPr/>
          <p:nvPr/>
        </p:nvSpPr>
        <p:spPr>
          <a:xfrm>
            <a:off x="4871864" y="3284984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4CB541-D7E4-47C9-A245-0BE3BA00811D}"/>
              </a:ext>
            </a:extLst>
          </p:cNvPr>
          <p:cNvSpPr/>
          <p:nvPr/>
        </p:nvSpPr>
        <p:spPr>
          <a:xfrm>
            <a:off x="4295800" y="3689555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2CDC474-EFE2-4583-B5CE-B9939BE483B5}"/>
              </a:ext>
            </a:extLst>
          </p:cNvPr>
          <p:cNvSpPr/>
          <p:nvPr/>
        </p:nvSpPr>
        <p:spPr>
          <a:xfrm>
            <a:off x="5801908" y="4149080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7D56776-F23E-4415-8EA5-28C259218076}"/>
              </a:ext>
            </a:extLst>
          </p:cNvPr>
          <p:cNvSpPr/>
          <p:nvPr/>
        </p:nvSpPr>
        <p:spPr>
          <a:xfrm>
            <a:off x="7176120" y="4653136"/>
            <a:ext cx="273630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BEEACDA-5E5E-4259-94DA-3A55AF9F5B54}"/>
              </a:ext>
            </a:extLst>
          </p:cNvPr>
          <p:cNvSpPr/>
          <p:nvPr/>
        </p:nvSpPr>
        <p:spPr>
          <a:xfrm>
            <a:off x="5159896" y="5102239"/>
            <a:ext cx="2880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36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4BAD54-CAE9-477B-A0DB-7B3558806F52}"/>
              </a:ext>
            </a:extLst>
          </p:cNvPr>
          <p:cNvSpPr txBox="1"/>
          <p:nvPr/>
        </p:nvSpPr>
        <p:spPr>
          <a:xfrm>
            <a:off x="1415480" y="1124744"/>
            <a:ext cx="8568952" cy="3520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3. </a:t>
            </a:r>
            <a:r>
              <a:rPr lang="ko-KR" altLang="en-US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다음 코드를 </a:t>
            </a:r>
            <a:r>
              <a:rPr lang="ko-KR" altLang="en-US" sz="20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탬플릿</a:t>
            </a:r>
            <a:r>
              <a:rPr lang="ko-KR" altLang="en-US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20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리터럴</a:t>
            </a:r>
            <a:r>
              <a:rPr lang="ko-KR" altLang="en-US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 형식으로 바꿔서 코딩해 </a:t>
            </a:r>
            <a:r>
              <a:rPr lang="ko-KR" altLang="en-US" sz="20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보시오</a:t>
            </a:r>
            <a:r>
              <a:rPr lang="en-US" altLang="ko-KR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ko-KR" altLang="en-US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143672" y="22211"/>
            <a:ext cx="3977039" cy="541935"/>
          </a:xfrm>
        </p:spPr>
        <p:txBody>
          <a:bodyPr/>
          <a:lstStyle/>
          <a:p>
            <a:r>
              <a:rPr lang="ko-KR" altLang="en-US" dirty="0"/>
              <a:t>중간고사 관련 문제</a:t>
            </a: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2855811" y="472582"/>
            <a:ext cx="184720" cy="415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35" tIns="45717" rIns="91435" bIns="45717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099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10E22E-A62B-44B5-A98E-FDB29F1E4957}"/>
              </a:ext>
            </a:extLst>
          </p:cNvPr>
          <p:cNvSpPr txBox="1"/>
          <p:nvPr/>
        </p:nvSpPr>
        <p:spPr>
          <a:xfrm>
            <a:off x="2006262" y="1700808"/>
            <a:ext cx="7387387" cy="2947923"/>
          </a:xfrm>
          <a:prstGeom prst="rect">
            <a:avLst/>
          </a:prstGeom>
          <a:ln w="63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 dirty="0"/>
              <a:t>let a  = "1";</a:t>
            </a:r>
          </a:p>
          <a:p>
            <a:pPr>
              <a:lnSpc>
                <a:spcPts val="2500"/>
              </a:lnSpc>
            </a:pPr>
            <a:r>
              <a:rPr lang="en-US" altLang="ko-KR" dirty="0"/>
              <a:t>       let b  = "2";</a:t>
            </a:r>
          </a:p>
          <a:p>
            <a:pPr>
              <a:lnSpc>
                <a:spcPts val="2500"/>
              </a:lnSpc>
            </a:pPr>
            <a:r>
              <a:rPr lang="en-US" altLang="ko-KR" dirty="0"/>
              <a:t>       let c  = "plus";</a:t>
            </a:r>
          </a:p>
          <a:p>
            <a:pPr>
              <a:lnSpc>
                <a:spcPts val="2500"/>
              </a:lnSpc>
            </a:pPr>
            <a:r>
              <a:rPr lang="en-US" altLang="ko-KR" dirty="0"/>
              <a:t>       let d  = "3";</a:t>
            </a:r>
          </a:p>
          <a:p>
            <a:pPr>
              <a:lnSpc>
                <a:spcPts val="2500"/>
              </a:lnSpc>
            </a:pPr>
            <a:r>
              <a:rPr lang="en-US" altLang="ko-KR" dirty="0"/>
              <a:t>       let e  = "equals";</a:t>
            </a:r>
          </a:p>
          <a:p>
            <a:pPr>
              <a:lnSpc>
                <a:spcPts val="2500"/>
              </a:lnSpc>
            </a:pPr>
            <a:endParaRPr lang="en-US" altLang="ko-KR" dirty="0"/>
          </a:p>
          <a:p>
            <a:pPr>
              <a:lnSpc>
                <a:spcPts val="2500"/>
              </a:lnSpc>
            </a:pPr>
            <a:r>
              <a:rPr lang="en-US" altLang="ko-KR" dirty="0"/>
              <a:t>       let result = a + " " + c + " " + b + " " + e + " " + d;</a:t>
            </a:r>
          </a:p>
          <a:p>
            <a:pPr>
              <a:lnSpc>
                <a:spcPts val="2500"/>
              </a:lnSpc>
            </a:pPr>
            <a:endParaRPr lang="en-US" altLang="ko-KR" dirty="0"/>
          </a:p>
          <a:p>
            <a:pPr>
              <a:lnSpc>
                <a:spcPts val="2500"/>
              </a:lnSpc>
            </a:pPr>
            <a:r>
              <a:rPr lang="en-US" altLang="ko-KR" dirty="0"/>
              <a:t>       console.log(result);</a:t>
            </a:r>
          </a:p>
        </p:txBody>
      </p:sp>
    </p:spTree>
    <p:extLst>
      <p:ext uri="{BB962C8B-B14F-4D97-AF65-F5344CB8AC3E}">
        <p14:creationId xmlns:p14="http://schemas.microsoft.com/office/powerpoint/2010/main" val="14632125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C28507-DD48-4BE0-B519-4CCAA91A8599}"/>
              </a:ext>
            </a:extLst>
          </p:cNvPr>
          <p:cNvSpPr txBox="1"/>
          <p:nvPr/>
        </p:nvSpPr>
        <p:spPr>
          <a:xfrm>
            <a:off x="2063552" y="1268760"/>
            <a:ext cx="720080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 b="1"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lvl="1">
              <a:lnSpc>
                <a:spcPct val="150000"/>
              </a:lnSpc>
              <a:defRPr b="1">
                <a:latin typeface="굴림" panose="020B0600000101010101" pitchFamily="50" charset="-127"/>
                <a:ea typeface="굴림" panose="020B0600000101010101" pitchFamily="50" charset="-127"/>
              </a:defRPr>
            </a:lvl2pPr>
          </a:lstStyle>
          <a:p>
            <a:r>
              <a:rPr lang="en-US" altLang="ko-KR" dirty="0"/>
              <a:t>4. </a:t>
            </a:r>
            <a:r>
              <a:rPr lang="ko-KR" altLang="en-US" dirty="0"/>
              <a:t>자바스크립트 객체를 생성할 때 사용하는 키워드는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① </a:t>
            </a:r>
            <a:r>
              <a:rPr lang="en-US" altLang="ko-KR" dirty="0"/>
              <a:t>create            </a:t>
            </a:r>
            <a:r>
              <a:rPr lang="ko-KR" altLang="en-US" dirty="0"/>
              <a:t>② </a:t>
            </a:r>
            <a:r>
              <a:rPr lang="en-US" altLang="ko-KR" dirty="0"/>
              <a:t>+              </a:t>
            </a:r>
            <a:r>
              <a:rPr lang="ko-KR" altLang="en-US" dirty="0"/>
              <a:t>③ </a:t>
            </a:r>
            <a:r>
              <a:rPr lang="en-US" altLang="ko-KR" dirty="0"/>
              <a:t>new               </a:t>
            </a:r>
            <a:r>
              <a:rPr lang="ko-KR" altLang="en-US" dirty="0"/>
              <a:t>④</a:t>
            </a:r>
            <a:r>
              <a:rPr lang="en-US" altLang="ko-KR" dirty="0"/>
              <a:t>make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79576" y="44624"/>
            <a:ext cx="6192688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중간고사 관련 문제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FA5D71-1406-43CE-B90A-EF181BD60F77}"/>
              </a:ext>
            </a:extLst>
          </p:cNvPr>
          <p:cNvSpPr txBox="1"/>
          <p:nvPr/>
        </p:nvSpPr>
        <p:spPr>
          <a:xfrm>
            <a:off x="2063552" y="2636912"/>
            <a:ext cx="8568952" cy="292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 b="1"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lvl="1">
              <a:lnSpc>
                <a:spcPct val="150000"/>
              </a:lnSpc>
              <a:defRPr b="1">
                <a:latin typeface="굴림" panose="020B0600000101010101" pitchFamily="50" charset="-127"/>
                <a:ea typeface="굴림" panose="020B0600000101010101" pitchFamily="50" charset="-127"/>
              </a:defRPr>
            </a:lvl2pPr>
          </a:lstStyle>
          <a:p>
            <a:r>
              <a:rPr lang="en-US" altLang="ko-KR" dirty="0"/>
              <a:t>5. </a:t>
            </a:r>
            <a:r>
              <a:rPr lang="ko-KR" altLang="en-US" dirty="0"/>
              <a:t>다음 배열에 대한 설명 중 틀린 것은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① </a:t>
            </a:r>
            <a:r>
              <a:rPr lang="en-US" altLang="ko-KR" dirty="0"/>
              <a:t>let months = [“</a:t>
            </a:r>
            <a:r>
              <a:rPr lang="en-US" altLang="ko-KR" dirty="0" err="1"/>
              <a:t>jan</a:t>
            </a:r>
            <a:r>
              <a:rPr lang="en-US" altLang="ko-KR" dirty="0"/>
              <a:t>”,</a:t>
            </a:r>
            <a:r>
              <a:rPr lang="ko-KR" altLang="en-US" dirty="0"/>
              <a:t> </a:t>
            </a:r>
            <a:r>
              <a:rPr lang="en-US" altLang="ko-KR" dirty="0"/>
              <a:t>“Feb”, “March”]; </a:t>
            </a:r>
            <a:r>
              <a:rPr lang="ko-KR" altLang="en-US" dirty="0"/>
              <a:t>로 대신할 수 있다</a:t>
            </a:r>
            <a:r>
              <a:rPr lang="en-US" altLang="ko-KR" dirty="0"/>
              <a:t>.            </a:t>
            </a:r>
          </a:p>
          <a:p>
            <a:pPr lvl="1"/>
            <a:r>
              <a:rPr lang="ko-KR" altLang="en-US" dirty="0"/>
              <a:t>② </a:t>
            </a:r>
            <a:r>
              <a:rPr lang="en-US" altLang="ko-KR" dirty="0" err="1"/>
              <a:t>months.length</a:t>
            </a:r>
            <a:r>
              <a:rPr lang="ko-KR" altLang="en-US" dirty="0"/>
              <a:t>는 </a:t>
            </a:r>
            <a:r>
              <a:rPr lang="en-US" altLang="ko-KR" dirty="0"/>
              <a:t>3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③ </a:t>
            </a:r>
            <a:r>
              <a:rPr lang="en-US" altLang="ko-KR" dirty="0"/>
              <a:t>months[1] = “February”;  </a:t>
            </a:r>
            <a:r>
              <a:rPr lang="ko-KR" altLang="en-US" dirty="0"/>
              <a:t>는 </a:t>
            </a:r>
            <a:r>
              <a:rPr lang="en-US" altLang="ko-KR" dirty="0"/>
              <a:t>“Feb”</a:t>
            </a:r>
            <a:r>
              <a:rPr lang="ko-KR" altLang="en-US" dirty="0"/>
              <a:t>를 </a:t>
            </a:r>
            <a:r>
              <a:rPr lang="en-US" altLang="ko-KR" dirty="0"/>
              <a:t>“February”</a:t>
            </a:r>
            <a:r>
              <a:rPr lang="ko-KR" altLang="en-US" dirty="0"/>
              <a:t>로 수정한다</a:t>
            </a:r>
            <a:r>
              <a:rPr lang="en-US" altLang="ko-KR" dirty="0"/>
              <a:t>.             </a:t>
            </a:r>
          </a:p>
          <a:p>
            <a:pPr lvl="1"/>
            <a:r>
              <a:rPr lang="ko-KR" altLang="en-US" dirty="0"/>
              <a:t>④ </a:t>
            </a:r>
            <a:r>
              <a:rPr lang="en-US" altLang="ko-KR" dirty="0" err="1"/>
              <a:t>months.length</a:t>
            </a:r>
            <a:r>
              <a:rPr lang="ko-KR" altLang="en-US" dirty="0"/>
              <a:t>는 </a:t>
            </a:r>
            <a:r>
              <a:rPr lang="en-US" altLang="ko-KR" dirty="0"/>
              <a:t>5</a:t>
            </a:r>
            <a:r>
              <a:rPr lang="ko-KR" altLang="en-US" dirty="0"/>
              <a:t>로 지정하여 배열의 크기를 </a:t>
            </a:r>
            <a:r>
              <a:rPr lang="en-US" altLang="ko-KR" dirty="0"/>
              <a:t>5</a:t>
            </a:r>
            <a:r>
              <a:rPr lang="ko-KR" altLang="en-US" dirty="0"/>
              <a:t>개로 늘일 수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BCE0F0-B4B5-48C1-896D-2E6476B1AFFE}"/>
              </a:ext>
            </a:extLst>
          </p:cNvPr>
          <p:cNvSpPr txBox="1"/>
          <p:nvPr/>
        </p:nvSpPr>
        <p:spPr>
          <a:xfrm>
            <a:off x="2567608" y="3325823"/>
            <a:ext cx="504056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Let</a:t>
            </a:r>
            <a:r>
              <a:rPr lang="ko-KR" altLang="en-US" dirty="0"/>
              <a:t> </a:t>
            </a:r>
            <a:r>
              <a:rPr lang="en-US" altLang="ko-KR" dirty="0"/>
              <a:t>months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new</a:t>
            </a:r>
            <a:r>
              <a:rPr lang="ko-KR" altLang="en-US" dirty="0"/>
              <a:t> </a:t>
            </a:r>
            <a:r>
              <a:rPr lang="en-US" altLang="ko-KR" dirty="0"/>
              <a:t>Array(“</a:t>
            </a:r>
            <a:r>
              <a:rPr lang="en-US" altLang="ko-KR" dirty="0" err="1"/>
              <a:t>jan</a:t>
            </a:r>
            <a:r>
              <a:rPr lang="en-US" altLang="ko-KR" dirty="0"/>
              <a:t>”,</a:t>
            </a:r>
            <a:r>
              <a:rPr lang="ko-KR" altLang="en-US" dirty="0"/>
              <a:t> </a:t>
            </a:r>
            <a:r>
              <a:rPr lang="en-US" altLang="ko-KR" dirty="0"/>
              <a:t>“Feb”, “March”);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96070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81630" y="44624"/>
            <a:ext cx="6290633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중간고사 관련 문제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FA5D71-1406-43CE-B90A-EF181BD60F77}"/>
              </a:ext>
            </a:extLst>
          </p:cNvPr>
          <p:cNvSpPr txBox="1"/>
          <p:nvPr/>
        </p:nvSpPr>
        <p:spPr>
          <a:xfrm>
            <a:off x="1703512" y="1196752"/>
            <a:ext cx="9289032" cy="1997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 b="1"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lvl="1">
              <a:lnSpc>
                <a:spcPct val="150000"/>
              </a:lnSpc>
              <a:defRPr b="1">
                <a:latin typeface="굴림" panose="020B0600000101010101" pitchFamily="50" charset="-127"/>
                <a:ea typeface="굴림" panose="020B0600000101010101" pitchFamily="50" charset="-127"/>
              </a:defRPr>
            </a:lvl2pPr>
          </a:lstStyle>
          <a:p>
            <a:r>
              <a:rPr lang="en-US" altLang="ko-KR" dirty="0"/>
              <a:t>6. HTML</a:t>
            </a:r>
            <a:r>
              <a:rPr lang="ko-KR" altLang="en-US" dirty="0"/>
              <a:t>의 </a:t>
            </a:r>
            <a:r>
              <a:rPr lang="en-US" altLang="ko-KR" dirty="0"/>
              <a:t>DOM</a:t>
            </a:r>
            <a:r>
              <a:rPr lang="ko-KR" altLang="en-US" dirty="0"/>
              <a:t>트리에 대하여 잘못 말한 것은</a:t>
            </a:r>
            <a:r>
              <a:rPr lang="en-US" altLang="ko-KR" dirty="0"/>
              <a:t>? </a:t>
            </a:r>
          </a:p>
          <a:p>
            <a:pPr lvl="1"/>
            <a:r>
              <a:rPr lang="en-US" altLang="ko-KR" dirty="0"/>
              <a:t>① </a:t>
            </a:r>
            <a:r>
              <a:rPr lang="ko-KR" altLang="en-US" dirty="0"/>
              <a:t>브라우저에 의해 만들어진다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② HTML</a:t>
            </a:r>
            <a:r>
              <a:rPr lang="ko-KR" altLang="en-US" dirty="0"/>
              <a:t>문서가 </a:t>
            </a:r>
            <a:r>
              <a:rPr lang="ko-KR" altLang="en-US" dirty="0" err="1"/>
              <a:t>로드되면</a:t>
            </a:r>
            <a:r>
              <a:rPr lang="ko-KR" altLang="en-US" dirty="0"/>
              <a:t> 만들어진다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③ DOM </a:t>
            </a:r>
            <a:r>
              <a:rPr lang="ko-KR" altLang="en-US" dirty="0"/>
              <a:t>트리에서 </a:t>
            </a:r>
            <a:r>
              <a:rPr lang="en-US" altLang="ko-KR" dirty="0"/>
              <a:t>DOM</a:t>
            </a:r>
            <a:r>
              <a:rPr lang="ko-KR" altLang="en-US" dirty="0"/>
              <a:t>객체를 찾는 기능은 </a:t>
            </a:r>
            <a:r>
              <a:rPr lang="en-US" altLang="ko-KR" dirty="0" err="1"/>
              <a:t>window.getElementById</a:t>
            </a:r>
            <a:r>
              <a:rPr lang="en-US" altLang="ko-KR" dirty="0"/>
              <a:t>()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/>
              <a:t>④ HTML </a:t>
            </a:r>
            <a:r>
              <a:rPr lang="ko-KR" altLang="en-US" dirty="0"/>
              <a:t>태그의 포함 관계에 의해 </a:t>
            </a:r>
            <a:r>
              <a:rPr lang="en-US" altLang="ko-KR" dirty="0"/>
              <a:t>DOM </a:t>
            </a:r>
            <a:r>
              <a:rPr lang="ko-KR" altLang="en-US" dirty="0"/>
              <a:t>객체들 사이에 부모 자식 관계가 형성된다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17531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C28507-DD48-4BE0-B519-4CCAA91A8599}"/>
              </a:ext>
            </a:extLst>
          </p:cNvPr>
          <p:cNvSpPr txBox="1"/>
          <p:nvPr/>
        </p:nvSpPr>
        <p:spPr>
          <a:xfrm>
            <a:off x="2063552" y="1148901"/>
            <a:ext cx="9145016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 b="1"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lvl="1">
              <a:lnSpc>
                <a:spcPct val="150000"/>
              </a:lnSpc>
              <a:defRPr b="1">
                <a:latin typeface="굴림" panose="020B0600000101010101" pitchFamily="50" charset="-127"/>
                <a:ea typeface="굴림" panose="020B0600000101010101" pitchFamily="50" charset="-127"/>
              </a:defRPr>
            </a:lvl2pPr>
          </a:lstStyle>
          <a:p>
            <a:r>
              <a:rPr lang="en-US" altLang="ko-KR" dirty="0"/>
              <a:t>7. window</a:t>
            </a:r>
            <a:r>
              <a:rPr lang="ko-KR" altLang="en-US" dirty="0"/>
              <a:t>의 타이머를 활용하는 코드이다</a:t>
            </a:r>
            <a:r>
              <a:rPr lang="en-US" altLang="ko-KR" dirty="0"/>
              <a:t>. </a:t>
            </a:r>
            <a:r>
              <a:rPr lang="ko-KR" altLang="en-US" dirty="0"/>
              <a:t>올바르게 해석한 것은</a:t>
            </a:r>
            <a:r>
              <a:rPr lang="en-US" altLang="ko-KR" dirty="0"/>
              <a:t>?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>
              <a:spcAft>
                <a:spcPts val="600"/>
              </a:spcAft>
            </a:pPr>
            <a:r>
              <a:rPr lang="ko-KR" altLang="en-US" dirty="0"/>
              <a:t>① </a:t>
            </a:r>
            <a:r>
              <a:rPr lang="en-US" altLang="ko-KR" dirty="0"/>
              <a:t>5</a:t>
            </a:r>
            <a:r>
              <a:rPr lang="ko-KR" altLang="en-US" dirty="0"/>
              <a:t>초마다 </a:t>
            </a:r>
            <a:r>
              <a:rPr lang="en-US" altLang="ko-KR" dirty="0"/>
              <a:t>f()</a:t>
            </a:r>
            <a:r>
              <a:rPr lang="ko-KR" altLang="en-US" dirty="0"/>
              <a:t>함수가 </a:t>
            </a:r>
            <a:r>
              <a:rPr lang="en-US" altLang="ko-KR" dirty="0"/>
              <a:t>10</a:t>
            </a:r>
            <a:r>
              <a:rPr lang="ko-KR" altLang="en-US" dirty="0"/>
              <a:t>번 호출된다</a:t>
            </a:r>
            <a:r>
              <a:rPr lang="en-US" altLang="ko-KR" dirty="0"/>
              <a:t>.</a:t>
            </a:r>
          </a:p>
          <a:p>
            <a:pPr>
              <a:spcAft>
                <a:spcPts val="600"/>
              </a:spcAft>
            </a:pPr>
            <a:r>
              <a:rPr lang="en-US" altLang="ko-KR" dirty="0"/>
              <a:t>② 5</a:t>
            </a:r>
            <a:r>
              <a:rPr lang="ko-KR" altLang="en-US" dirty="0" err="1"/>
              <a:t>밀리초</a:t>
            </a:r>
            <a:r>
              <a:rPr lang="ko-KR" altLang="en-US" dirty="0"/>
              <a:t> 후에 </a:t>
            </a:r>
            <a:r>
              <a:rPr lang="en-US" altLang="ko-KR" dirty="0"/>
              <a:t>f()</a:t>
            </a:r>
            <a:r>
              <a:rPr lang="ko-KR" altLang="en-US" dirty="0"/>
              <a:t>함수가 </a:t>
            </a:r>
            <a:r>
              <a:rPr lang="en-US" altLang="ko-KR" dirty="0"/>
              <a:t>10</a:t>
            </a:r>
            <a:r>
              <a:rPr lang="ko-KR" altLang="en-US" dirty="0"/>
              <a:t>번 호출된다</a:t>
            </a:r>
            <a:r>
              <a:rPr lang="en-US" altLang="ko-KR" dirty="0"/>
              <a:t>.</a:t>
            </a:r>
          </a:p>
          <a:p>
            <a:pPr>
              <a:spcAft>
                <a:spcPts val="600"/>
              </a:spcAft>
            </a:pPr>
            <a:r>
              <a:rPr lang="en-US" altLang="ko-KR" dirty="0"/>
              <a:t>③ f()</a:t>
            </a:r>
            <a:r>
              <a:rPr lang="ko-KR" altLang="en-US" dirty="0"/>
              <a:t>함수가 </a:t>
            </a:r>
            <a:r>
              <a:rPr lang="en-US" altLang="ko-KR" dirty="0"/>
              <a:t>500</a:t>
            </a:r>
            <a:r>
              <a:rPr lang="ko-KR" altLang="en-US" dirty="0"/>
              <a:t>회 호출된다</a:t>
            </a:r>
            <a:r>
              <a:rPr lang="en-US" altLang="ko-KR" dirty="0"/>
              <a:t>.</a:t>
            </a:r>
          </a:p>
          <a:p>
            <a:pPr>
              <a:spcAft>
                <a:spcPts val="600"/>
              </a:spcAft>
            </a:pPr>
            <a:r>
              <a:rPr lang="en-US" altLang="ko-KR" dirty="0"/>
              <a:t>④ 0.5</a:t>
            </a:r>
            <a:r>
              <a:rPr lang="ko-KR" altLang="en-US" dirty="0"/>
              <a:t>초 간격으로 </a:t>
            </a:r>
            <a:r>
              <a:rPr lang="en-US" altLang="ko-KR" dirty="0"/>
              <a:t>f()</a:t>
            </a:r>
            <a:r>
              <a:rPr lang="ko-KR" altLang="en-US" dirty="0"/>
              <a:t>함수가</a:t>
            </a:r>
            <a:r>
              <a:rPr lang="en-US" altLang="ko-KR" dirty="0"/>
              <a:t>10</a:t>
            </a:r>
            <a:r>
              <a:rPr lang="ko-KR" altLang="en-US" dirty="0"/>
              <a:t>번 호출된다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중간고사 관련 문제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9B59D4-9785-45B4-A9F4-E28331767A1B}"/>
              </a:ext>
            </a:extLst>
          </p:cNvPr>
          <p:cNvSpPr txBox="1"/>
          <p:nvPr/>
        </p:nvSpPr>
        <p:spPr>
          <a:xfrm>
            <a:off x="2907405" y="1772816"/>
            <a:ext cx="4484739" cy="17543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22580" marR="0" indent="-32258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let sum=0;</a:t>
            </a:r>
          </a:p>
          <a:p>
            <a:pPr marL="322580" marR="0" indent="-32258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function f() {</a:t>
            </a:r>
          </a:p>
          <a:p>
            <a:pPr marL="322580" marR="0" indent="-32258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    sum++;</a:t>
            </a:r>
          </a:p>
          <a:p>
            <a:pPr marL="322580" marR="0" indent="-32258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b="1" kern="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    </a:t>
            </a:r>
            <a:r>
              <a:rPr lang="en-US" altLang="ko-KR" sz="1800" b="1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if(sum==10) </a:t>
            </a:r>
            <a:r>
              <a:rPr lang="en-US" altLang="ko-KR" sz="1800" b="1" kern="10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clearInterval</a:t>
            </a:r>
            <a:r>
              <a:rPr lang="en-US" altLang="ko-KR" sz="1800" b="1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(id);</a:t>
            </a:r>
          </a:p>
          <a:p>
            <a:pPr marL="322580" marR="0" indent="-32258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}</a:t>
            </a:r>
          </a:p>
          <a:p>
            <a:pPr marL="322580" marR="0" indent="-32258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let id = </a:t>
            </a:r>
            <a:r>
              <a:rPr lang="en-US" altLang="ko-KR" sz="1800" b="1" kern="10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setInterval</a:t>
            </a:r>
            <a:r>
              <a:rPr lang="en-US" altLang="ko-KR" sz="1800" b="1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("f()", 500);</a:t>
            </a:r>
            <a:endParaRPr lang="en-US" altLang="ko-KR" sz="2000" kern="0" spc="0" dirty="0">
              <a:solidFill>
                <a:schemeClr val="tx1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80062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95600" y="44624"/>
            <a:ext cx="7200800" cy="576064"/>
          </a:xfrm>
        </p:spPr>
        <p:txBody>
          <a:bodyPr>
            <a:noAutofit/>
          </a:bodyPr>
          <a:lstStyle/>
          <a:p>
            <a:pPr fontAlgn="base"/>
            <a:r>
              <a:rPr lang="ko-KR" altLang="en-US" dirty="0"/>
              <a:t>중간고사 관련 문제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799AE5-35F6-4C62-8DDD-2BEAF9FDE6DF}"/>
              </a:ext>
            </a:extLst>
          </p:cNvPr>
          <p:cNvSpPr txBox="1"/>
          <p:nvPr/>
        </p:nvSpPr>
        <p:spPr>
          <a:xfrm>
            <a:off x="1739516" y="1124744"/>
            <a:ext cx="8712968" cy="1962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  <a:spcAft>
                <a:spcPts val="600"/>
              </a:spcAft>
            </a:pPr>
            <a:r>
              <a:rPr lang="en-US" altLang="ko-KR" sz="2000" dirty="0"/>
              <a:t>8. </a:t>
            </a:r>
            <a:r>
              <a:rPr lang="ko-KR" altLang="en-US" sz="2000" dirty="0"/>
              <a:t>자바스크립트 이벤트에 대한 설명으로 틀린 것은</a:t>
            </a:r>
            <a:r>
              <a:rPr lang="en-US" altLang="ko-KR" sz="2000" dirty="0"/>
              <a:t>?</a:t>
            </a:r>
          </a:p>
          <a:p>
            <a:pPr marL="914400" lvl="1" indent="-457200">
              <a:lnSpc>
                <a:spcPts val="25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마우스를 클릭하면 이벤트가 발생한다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914400" lvl="1" indent="-457200">
              <a:lnSpc>
                <a:spcPts val="25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이벤트를 발생시킨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DOM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객체를 이벤트 타겟이라고 한다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914400" lvl="1" indent="-457200">
              <a:lnSpc>
                <a:spcPts val="25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이벤트는 반드시 이벤트 타겟 객체에서만 처리한다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914400" lvl="1" indent="-457200">
              <a:lnSpc>
                <a:spcPts val="25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발생한 이벤트에 관한 여러 정보를 가진 객체를 이벤트 객체라고 한다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59ED5B-8C54-49BA-AE94-7E204D7E207E}"/>
              </a:ext>
            </a:extLst>
          </p:cNvPr>
          <p:cNvSpPr txBox="1"/>
          <p:nvPr/>
        </p:nvSpPr>
        <p:spPr>
          <a:xfrm>
            <a:off x="1739516" y="3591004"/>
            <a:ext cx="8712968" cy="1962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  <a:spcAft>
                <a:spcPts val="600"/>
              </a:spcAft>
            </a:pPr>
            <a:r>
              <a:rPr lang="en-US" altLang="ko-KR" sz="2000" dirty="0"/>
              <a:t>9. </a:t>
            </a:r>
            <a:r>
              <a:rPr lang="ko-KR" altLang="en-US" sz="2000" dirty="0"/>
              <a:t>이벤트 </a:t>
            </a:r>
            <a:r>
              <a:rPr lang="ko-KR" altLang="en-US" sz="2000" dirty="0" err="1"/>
              <a:t>리스너</a:t>
            </a:r>
            <a:r>
              <a:rPr lang="ko-KR" altLang="en-US" sz="2000" dirty="0"/>
              <a:t> 중 같지 않은 것은</a:t>
            </a:r>
            <a:r>
              <a:rPr lang="en-US" altLang="ko-KR" sz="2000" dirty="0"/>
              <a:t>?</a:t>
            </a:r>
          </a:p>
          <a:p>
            <a:pPr marL="800100" lvl="1" indent="-342900">
              <a:lnSpc>
                <a:spcPts val="25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div1.addEventListener(“onclick”, function() {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this.innerHTML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=“hello”;});</a:t>
            </a:r>
          </a:p>
          <a:p>
            <a:pPr marL="914400" lvl="1" indent="-457200">
              <a:lnSpc>
                <a:spcPts val="25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div1.onclick = function() {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this.innerHTML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=“hello”;}</a:t>
            </a:r>
          </a:p>
          <a:p>
            <a:pPr marL="914400" lvl="1" indent="-457200">
              <a:lnSpc>
                <a:spcPts val="25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div1.onclick = function(e) {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this.innerHTML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=“hello”;} </a:t>
            </a:r>
          </a:p>
          <a:p>
            <a:pPr marL="914400" lvl="1" indent="-457200">
              <a:lnSpc>
                <a:spcPts val="25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div1.onclick  = f;  function f() {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this.innerHTML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=“hello”;}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9770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799AE5-35F6-4C62-8DDD-2BEAF9FDE6DF}"/>
              </a:ext>
            </a:extLst>
          </p:cNvPr>
          <p:cNvSpPr txBox="1"/>
          <p:nvPr/>
        </p:nvSpPr>
        <p:spPr>
          <a:xfrm>
            <a:off x="1415480" y="332656"/>
            <a:ext cx="9397044" cy="582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  <a:spcAft>
                <a:spcPts val="600"/>
              </a:spcAft>
            </a:pPr>
            <a:r>
              <a:rPr lang="en-US" altLang="ko-KR" sz="2000" dirty="0"/>
              <a:t>10. </a:t>
            </a:r>
            <a:r>
              <a:rPr lang="ko-KR" altLang="en-US" sz="2000" dirty="0"/>
              <a:t>다음 함수와 태그가 있을 때 물음에 </a:t>
            </a:r>
            <a:r>
              <a:rPr lang="ko-KR" altLang="en-US" sz="2000" dirty="0" err="1"/>
              <a:t>답하시오</a:t>
            </a:r>
            <a:r>
              <a:rPr lang="en-US" altLang="ko-KR" sz="2000" dirty="0"/>
              <a:t>. </a:t>
            </a:r>
          </a:p>
          <a:p>
            <a:pPr>
              <a:lnSpc>
                <a:spcPts val="2500"/>
              </a:lnSpc>
              <a:spcAft>
                <a:spcPts val="600"/>
              </a:spcAft>
            </a:pPr>
            <a:endParaRPr lang="en-US" altLang="ko-KR" sz="2000" dirty="0"/>
          </a:p>
          <a:p>
            <a:pPr>
              <a:lnSpc>
                <a:spcPts val="2500"/>
              </a:lnSpc>
              <a:spcAft>
                <a:spcPts val="600"/>
              </a:spcAft>
            </a:pPr>
            <a:endParaRPr lang="en-US" altLang="ko-KR" sz="2000" dirty="0"/>
          </a:p>
          <a:p>
            <a:pPr>
              <a:lnSpc>
                <a:spcPts val="2500"/>
              </a:lnSpc>
              <a:spcAft>
                <a:spcPts val="600"/>
              </a:spcAft>
            </a:pPr>
            <a:endParaRPr lang="en-US" altLang="ko-KR" sz="2000" dirty="0"/>
          </a:p>
          <a:p>
            <a:pPr>
              <a:lnSpc>
                <a:spcPts val="2500"/>
              </a:lnSpc>
              <a:spcAft>
                <a:spcPts val="600"/>
              </a:spcAft>
            </a:pPr>
            <a:endParaRPr lang="en-US" altLang="ko-KR" sz="2000" dirty="0"/>
          </a:p>
          <a:p>
            <a:pPr marL="914400" lvl="1" indent="-457200">
              <a:lnSpc>
                <a:spcPts val="23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id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가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“div1”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인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DOM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객체를 알아내는 코드를 작성하라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ts val="2300"/>
              </a:lnSpc>
              <a:spcAft>
                <a:spcPts val="600"/>
              </a:spcAft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     let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obj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=</a:t>
            </a:r>
          </a:p>
          <a:p>
            <a:pPr marL="914400" lvl="1" indent="-457200">
              <a:lnSpc>
                <a:spcPts val="2300"/>
              </a:lnSpc>
              <a:spcAft>
                <a:spcPts val="600"/>
              </a:spcAft>
              <a:buFont typeface="+mj-ea"/>
              <a:buAutoNum type="circleNumDbPlain" startAt="2"/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&lt;div&gt;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태그를 클릭하면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f()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함수가 실행하도록 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addEventListener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()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를 이용하여 이벤트 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리스너를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등록하라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ts val="2300"/>
              </a:lnSpc>
              <a:spcAft>
                <a:spcPts val="600"/>
              </a:spcAft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     obj.</a:t>
            </a:r>
          </a:p>
          <a:p>
            <a:pPr marL="914400" lvl="1" indent="-457200">
              <a:lnSpc>
                <a:spcPts val="2300"/>
              </a:lnSpc>
              <a:spcAft>
                <a:spcPts val="600"/>
              </a:spcAft>
              <a:buFont typeface="+mj-ea"/>
              <a:buAutoNum type="circleNumDbPlain" startAt="3"/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&lt;div&gt;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태그를 클릭하면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f()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함수가 실행하도록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onclick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프로퍼티를 이용하여 이벤트 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리스너를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등록하라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  <a:p>
            <a:pPr lvl="1">
              <a:lnSpc>
                <a:spcPts val="2300"/>
              </a:lnSpc>
              <a:spcAft>
                <a:spcPts val="600"/>
              </a:spcAft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     obj.</a:t>
            </a:r>
          </a:p>
          <a:p>
            <a:pPr marL="800100" lvl="1" indent="-342900">
              <a:lnSpc>
                <a:spcPts val="2300"/>
              </a:lnSpc>
              <a:spcAft>
                <a:spcPts val="600"/>
              </a:spcAft>
              <a:buFont typeface="+mj-ea"/>
              <a:buAutoNum type="circleNumDbPlain" startAt="4"/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f()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를 익명 함수로 작성하여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onclick 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리스너로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등록하라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 onclick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프로퍼티를 이용하라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ts val="2300"/>
              </a:lnSpc>
              <a:spcAft>
                <a:spcPts val="600"/>
              </a:spcAft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     obj. 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FD1DAD-50DE-4C77-8A4B-80CBB93867E4}"/>
              </a:ext>
            </a:extLst>
          </p:cNvPr>
          <p:cNvSpPr txBox="1"/>
          <p:nvPr/>
        </p:nvSpPr>
        <p:spPr>
          <a:xfrm>
            <a:off x="1667508" y="908518"/>
            <a:ext cx="6768752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function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f()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{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//obj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객체의 배경색을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orchid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로 변경하는 함수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    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obj.style.backgroundColor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= “orchid” ;</a:t>
            </a: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}</a:t>
            </a: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&lt;div id=“div1”&gt;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안녕하세요 환영합니다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 &lt;/div&gt;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44356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95600" y="44624"/>
            <a:ext cx="7200800" cy="576064"/>
          </a:xfrm>
        </p:spPr>
        <p:txBody>
          <a:bodyPr>
            <a:noAutofit/>
          </a:bodyPr>
          <a:lstStyle/>
          <a:p>
            <a:pPr fontAlgn="base"/>
            <a:r>
              <a:rPr lang="ko-KR" altLang="en-US" dirty="0"/>
              <a:t>중간고사 관련 문제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799AE5-35F6-4C62-8DDD-2BEAF9FDE6DF}"/>
              </a:ext>
            </a:extLst>
          </p:cNvPr>
          <p:cNvSpPr txBox="1"/>
          <p:nvPr/>
        </p:nvSpPr>
        <p:spPr>
          <a:xfrm>
            <a:off x="1739516" y="1124744"/>
            <a:ext cx="9181020" cy="1962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  <a:spcAft>
                <a:spcPts val="600"/>
              </a:spcAft>
            </a:pPr>
            <a:r>
              <a:rPr lang="en-US" altLang="ko-KR" sz="2000" dirty="0"/>
              <a:t>11. </a:t>
            </a:r>
            <a:r>
              <a:rPr lang="ko-KR" altLang="en-US" sz="2000" dirty="0"/>
              <a:t>이벤트의 캡쳐 단계는 어디서부터 어디까지 이벤트가 흘러가는 과정인가</a:t>
            </a:r>
            <a:r>
              <a:rPr lang="en-US" altLang="ko-KR" sz="2000" dirty="0"/>
              <a:t>?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914400" lvl="1" indent="-457200">
              <a:lnSpc>
                <a:spcPts val="25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window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객체에서부터 타겟 객체까지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914400" lvl="1" indent="-457200">
              <a:lnSpc>
                <a:spcPts val="25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타겟 객체에서부터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window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객체까지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914400" lvl="1" indent="-457200">
              <a:lnSpc>
                <a:spcPts val="25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document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객체에서부터 타겟 객체까지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914400" lvl="1" indent="-457200">
              <a:lnSpc>
                <a:spcPts val="25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타겟 객체에서부터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document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객체까지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59ED5B-8C54-49BA-AE94-7E204D7E207E}"/>
              </a:ext>
            </a:extLst>
          </p:cNvPr>
          <p:cNvSpPr txBox="1"/>
          <p:nvPr/>
        </p:nvSpPr>
        <p:spPr>
          <a:xfrm>
            <a:off x="1734146" y="3586387"/>
            <a:ext cx="9114382" cy="1962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  <a:spcAft>
                <a:spcPts val="600"/>
              </a:spcAft>
            </a:pPr>
            <a:r>
              <a:rPr lang="en-US" altLang="ko-KR" sz="2000" dirty="0"/>
              <a:t>12. </a:t>
            </a:r>
            <a:r>
              <a:rPr lang="ko-KR" altLang="en-US" sz="2000" dirty="0"/>
              <a:t>이벤트 버블에 대해 잘못 </a:t>
            </a:r>
            <a:r>
              <a:rPr lang="ko-KR" altLang="en-US" sz="2000" dirty="0" err="1"/>
              <a:t>말한것은</a:t>
            </a:r>
            <a:r>
              <a:rPr lang="en-US" altLang="ko-KR" sz="2000" dirty="0"/>
              <a:t>?</a:t>
            </a:r>
          </a:p>
          <a:p>
            <a:pPr marL="800100" lvl="1" indent="-342900">
              <a:lnSpc>
                <a:spcPts val="25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익스플로러에서 처음으로 제안한 이벤트 흐름 모델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914400" lvl="1" indent="-457200">
              <a:lnSpc>
                <a:spcPts val="25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이벤트가 타겟 객체에서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DOM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트리를 따라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window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객체로 흘러가는 모델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914400" lvl="1" indent="-457200">
              <a:lnSpc>
                <a:spcPts val="25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이벤트 버블이나 이벤트 캡쳐 단계 중 한 단계에서만 이벤트 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리스너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작성 가능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914400" lvl="1" indent="-457200">
              <a:lnSpc>
                <a:spcPts val="25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이벤트에 따라 이벤트 버블 단계는 없을 수도 있다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21159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중간고사 관련 문제</a:t>
            </a:r>
            <a:endParaRPr lang="x-non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88C89-6792-48B8-A3DC-770CCCA2E9CC}"/>
              </a:ext>
            </a:extLst>
          </p:cNvPr>
          <p:cNvSpPr txBox="1"/>
          <p:nvPr/>
        </p:nvSpPr>
        <p:spPr>
          <a:xfrm>
            <a:off x="1343472" y="1340768"/>
            <a:ext cx="9937104" cy="1237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ts val="2700"/>
              </a:lnSpc>
              <a:spcAft>
                <a:spcPts val="600"/>
              </a:spcAft>
            </a:pPr>
            <a:r>
              <a:rPr lang="en-US" altLang="ko-KR" sz="20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13. </a:t>
            </a:r>
            <a:r>
              <a:rPr lang="ko-KR" altLang="en-US" sz="20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다음 중에서 웹 브라우저가 문서 객체를 모두 읽어 들였을 때 실행되는 이벤트는</a:t>
            </a:r>
            <a:r>
              <a:rPr lang="en-US" altLang="ko-KR" sz="20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?</a:t>
            </a:r>
          </a:p>
          <a:p>
            <a:pPr marL="914400" lvl="2" indent="0">
              <a:lnSpc>
                <a:spcPts val="2700"/>
              </a:lnSpc>
              <a:spcAft>
                <a:spcPts val="600"/>
              </a:spcAft>
              <a:buNone/>
            </a:pP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① </a:t>
            </a:r>
            <a:r>
              <a:rPr lang="en-US" altLang="ko-KR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DomContentLoaded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	             ② </a:t>
            </a:r>
            <a:r>
              <a:rPr lang="en-US" altLang="ko-KR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DOMContentLoaded</a:t>
            </a:r>
            <a:endParaRPr lang="en-US" altLang="ko-KR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914400" lvl="2" indent="0">
              <a:lnSpc>
                <a:spcPts val="2700"/>
              </a:lnSpc>
              <a:spcAft>
                <a:spcPts val="600"/>
              </a:spcAft>
              <a:buNone/>
            </a:pP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③ </a:t>
            </a:r>
            <a:r>
              <a:rPr lang="en-US" altLang="ko-KR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ContentLoaded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		 ④ Loaded</a:t>
            </a:r>
            <a:endParaRPr lang="ko-KR" altLang="en-US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A5FFE-BCC2-48BF-B893-96841B0AB0C7}"/>
              </a:ext>
            </a:extLst>
          </p:cNvPr>
          <p:cNvSpPr txBox="1"/>
          <p:nvPr/>
        </p:nvSpPr>
        <p:spPr>
          <a:xfrm>
            <a:off x="1343472" y="3501008"/>
            <a:ext cx="9865096" cy="20070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2pPr marL="355600" lvl="1" indent="-355600">
              <a:lnSpc>
                <a:spcPts val="2700"/>
              </a:lnSpc>
              <a:spcAft>
                <a:spcPts val="600"/>
              </a:spcAft>
              <a:buFont typeface="+mj-lt"/>
              <a:buAutoNum type="arabicPeriod"/>
              <a:defRPr sz="20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lvl="2" indent="0">
              <a:lnSpc>
                <a:spcPts val="2700"/>
              </a:lnSpc>
              <a:spcAft>
                <a:spcPts val="600"/>
              </a:spcAft>
              <a:buNone/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</a:lstStyle>
          <a:p>
            <a:pPr lvl="1">
              <a:buNone/>
            </a:pPr>
            <a:r>
              <a:rPr lang="en-US" altLang="ko-KR" b="1" dirty="0"/>
              <a:t>14. </a:t>
            </a:r>
            <a:r>
              <a:rPr lang="ko-KR" altLang="en-US" b="1" dirty="0"/>
              <a:t>다음과 같은 요소를 </a:t>
            </a:r>
            <a:r>
              <a:rPr lang="en-US" altLang="ko-KR" b="1" dirty="0" err="1"/>
              <a:t>querySelector</a:t>
            </a:r>
            <a:r>
              <a:rPr lang="en-US" altLang="ko-KR" b="1" dirty="0"/>
              <a:t>() </a:t>
            </a:r>
            <a:r>
              <a:rPr lang="ko-KR" altLang="en-US" b="1" dirty="0"/>
              <a:t>메소드로 선택할 때 사용할 수 있는 선택자를 </a:t>
            </a:r>
            <a:r>
              <a:rPr lang="en-US" altLang="ko-KR" b="1" dirty="0"/>
              <a:t>2</a:t>
            </a:r>
            <a:r>
              <a:rPr lang="ko-KR" altLang="en-US" b="1" dirty="0"/>
              <a:t>개 이상 적어 보기</a:t>
            </a:r>
          </a:p>
          <a:p>
            <a:pPr lvl="2"/>
            <a:r>
              <a:rPr lang="en-US" altLang="ko-KR" dirty="0"/>
              <a:t>① &lt;h1 id="header"&gt;</a:t>
            </a:r>
            <a:r>
              <a:rPr lang="ko-KR" altLang="en-US" dirty="0"/>
              <a:t>제목</a:t>
            </a:r>
            <a:r>
              <a:rPr lang="en-US" altLang="ko-KR" dirty="0"/>
              <a:t>&lt;/h1&gt;		</a:t>
            </a:r>
          </a:p>
          <a:p>
            <a:pPr lvl="2"/>
            <a:r>
              <a:rPr lang="en-US" altLang="ko-KR" dirty="0"/>
              <a:t>② &lt;span class="active"&gt;</a:t>
            </a:r>
            <a:r>
              <a:rPr lang="ko-KR" altLang="en-US" dirty="0"/>
              <a:t>선택</a:t>
            </a:r>
            <a:r>
              <a:rPr lang="en-US" altLang="ko-KR" dirty="0"/>
              <a:t>&lt;/span&gt;</a:t>
            </a:r>
          </a:p>
          <a:p>
            <a:pPr lvl="2"/>
            <a:r>
              <a:rPr lang="en-US" altLang="ko-KR" dirty="0"/>
              <a:t>③&lt;input id="name-input" type="text" name="name"&gt;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59478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중간고사 관련 문제</a:t>
            </a:r>
            <a:endParaRPr lang="x-non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88C89-6792-48B8-A3DC-770CCCA2E9CC}"/>
              </a:ext>
            </a:extLst>
          </p:cNvPr>
          <p:cNvSpPr txBox="1"/>
          <p:nvPr/>
        </p:nvSpPr>
        <p:spPr>
          <a:xfrm>
            <a:off x="1487488" y="1124744"/>
            <a:ext cx="8496944" cy="1241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ts val="2700"/>
              </a:lnSpc>
              <a:spcAft>
                <a:spcPts val="60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15. </a:t>
            </a:r>
            <a:r>
              <a:rPr lang="ko-KR" altLang="en-US" sz="20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다음 중에서 문서 객체 내부의 글자를 조작하는 속성이 아닌 것은</a:t>
            </a:r>
            <a:r>
              <a:rPr lang="en-US" altLang="ko-KR" sz="20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?</a:t>
            </a:r>
          </a:p>
          <a:p>
            <a:pPr marL="457200" lvl="2">
              <a:lnSpc>
                <a:spcPts val="2700"/>
              </a:lnSpc>
              <a:spcAft>
                <a:spcPts val="60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① </a:t>
            </a:r>
            <a:r>
              <a:rPr lang="en-US" altLang="ko-KR" sz="20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innerText</a:t>
            </a:r>
            <a:r>
              <a:rPr lang="en-US" altLang="ko-KR" sz="20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			② </a:t>
            </a:r>
            <a:r>
              <a:rPr lang="en-US" altLang="ko-KR" sz="20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textContent</a:t>
            </a:r>
            <a:endParaRPr lang="en-US" altLang="ko-KR" sz="20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57200" lvl="2">
              <a:lnSpc>
                <a:spcPts val="2700"/>
              </a:lnSpc>
              <a:spcAft>
                <a:spcPts val="60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③ </a:t>
            </a:r>
            <a:r>
              <a:rPr lang="en-US" altLang="ko-KR" sz="20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innerHTML</a:t>
            </a:r>
            <a:r>
              <a:rPr lang="en-US" altLang="ko-KR" sz="20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			④ </a:t>
            </a:r>
            <a:r>
              <a:rPr lang="en-US" altLang="ko-KR" sz="20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htmlContent</a:t>
            </a:r>
            <a:endParaRPr lang="en-US" altLang="ko-KR" sz="20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D82A8A-0406-4E19-AFDE-F02AFEFDBF4B}"/>
              </a:ext>
            </a:extLst>
          </p:cNvPr>
          <p:cNvSpPr txBox="1"/>
          <p:nvPr/>
        </p:nvSpPr>
        <p:spPr>
          <a:xfrm>
            <a:off x="1487488" y="2996952"/>
            <a:ext cx="9865096" cy="301165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2pPr marL="0" lvl="1">
              <a:lnSpc>
                <a:spcPts val="2700"/>
              </a:lnSpc>
              <a:spcAft>
                <a:spcPts val="600"/>
              </a:spcAft>
              <a:defRPr sz="20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457200" lvl="2">
              <a:lnSpc>
                <a:spcPts val="2700"/>
              </a:lnSpc>
              <a:spcAft>
                <a:spcPts val="600"/>
              </a:spcAft>
              <a:defRPr sz="20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</a:lstStyle>
          <a:p>
            <a:pPr marL="269875" indent="-269875"/>
            <a:r>
              <a:rPr lang="en-US" altLang="ko-KR" dirty="0"/>
              <a:t>16. </a:t>
            </a:r>
            <a:r>
              <a:rPr lang="ko-KR" altLang="en-US" sz="20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다음 </a:t>
            </a:r>
            <a:r>
              <a:rPr lang="en-US" altLang="ko-KR" sz="20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CSS</a:t>
            </a:r>
            <a:r>
              <a:rPr lang="ko-KR" altLang="en-US" sz="20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에서 사용하는 스타일 속성들을 자바스크립트 문서 객체에서 점을 찍고 곧바로 사용할 수 있는 형태의 식별자로 변경하기</a:t>
            </a:r>
            <a:endParaRPr lang="en-US" altLang="ko-KR" sz="20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69875" indent="-269875"/>
            <a:endParaRPr lang="ko-KR" altLang="en-US" sz="20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2"/>
            <a:r>
              <a:rPr lang="ko-KR" altLang="en-US" dirty="0"/>
              <a:t>① </a:t>
            </a:r>
            <a:r>
              <a:rPr lang="en-US" altLang="ko-KR" dirty="0"/>
              <a:t>border-radius →	</a:t>
            </a:r>
          </a:p>
          <a:p>
            <a:pPr lvl="2"/>
            <a:r>
              <a:rPr lang="en-US" altLang="ko-KR" dirty="0"/>
              <a:t>② font-family	→</a:t>
            </a:r>
          </a:p>
          <a:p>
            <a:pPr lvl="2"/>
            <a:r>
              <a:rPr lang="en-US" altLang="ko-KR" dirty="0"/>
              <a:t>③ line-height → 	</a:t>
            </a:r>
          </a:p>
          <a:p>
            <a:pPr lvl="2"/>
            <a:r>
              <a:rPr lang="en-US" altLang="ko-KR" dirty="0"/>
              <a:t>④ width  →</a:t>
            </a:r>
          </a:p>
          <a:p>
            <a:pPr lvl="2"/>
            <a:r>
              <a:rPr lang="en-US" altLang="ko-KR" dirty="0"/>
              <a:t>⑤ box-sizing	→</a:t>
            </a:r>
          </a:p>
        </p:txBody>
      </p:sp>
    </p:spTree>
    <p:extLst>
      <p:ext uri="{BB962C8B-B14F-4D97-AF65-F5344CB8AC3E}">
        <p14:creationId xmlns:p14="http://schemas.microsoft.com/office/powerpoint/2010/main" val="18397886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544" y="44624"/>
            <a:ext cx="6480720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중간고사 관련 </a:t>
            </a:r>
            <a:r>
              <a:rPr lang="en-US" altLang="ko-KR" dirty="0"/>
              <a:t>review </a:t>
            </a:r>
            <a:r>
              <a:rPr lang="ko-KR" altLang="en-US" dirty="0"/>
              <a:t>함수종류</a:t>
            </a:r>
            <a:endParaRPr lang="x-none" dirty="0"/>
          </a:p>
        </p:txBody>
      </p:sp>
      <p:sp>
        <p:nvSpPr>
          <p:cNvPr id="8" name="텍스트 개체 틀 8">
            <a:extLst>
              <a:ext uri="{FF2B5EF4-FFF2-40B4-BE49-F238E27FC236}">
                <a16:creationId xmlns:a16="http://schemas.microsoft.com/office/drawing/2014/main" id="{9BB3E6AF-ECE4-4ACF-8153-33D7662D880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631504" y="980728"/>
            <a:ext cx="9577064" cy="1368152"/>
          </a:xfrm>
        </p:spPr>
        <p:txBody>
          <a:bodyPr>
            <a:normAutofit/>
          </a:bodyPr>
          <a:lstStyle/>
          <a:p>
            <a:pPr lvl="1"/>
            <a:r>
              <a:rPr lang="ko-KR" altLang="en-US" sz="2000" b="1" dirty="0">
                <a:solidFill>
                  <a:srgbClr val="000000"/>
                </a:solidFill>
                <a:latin typeface="+mn-ea"/>
                <a:ea typeface="+mn-ea"/>
              </a:rPr>
              <a:t>선언함수 </a:t>
            </a:r>
            <a:endParaRPr lang="en-US" altLang="ko-KR" sz="2000" b="1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685800" lvl="2" indent="0">
              <a:buNone/>
            </a:pPr>
            <a:endParaRPr lang="en-US" altLang="ko-KR" sz="400" b="0" i="1" dirty="0">
              <a:solidFill>
                <a:srgbClr val="B18EB1"/>
              </a:solidFill>
              <a:effectLst/>
              <a:latin typeface="verdana" panose="020B0604030504040204" pitchFamily="34" charset="0"/>
            </a:endParaRPr>
          </a:p>
          <a:p>
            <a:pPr marL="685800" lvl="2" indent="0">
              <a:buNone/>
            </a:pPr>
            <a:r>
              <a:rPr lang="en-US" altLang="ko-KR" sz="2000" b="0" i="0" dirty="0">
                <a:effectLst/>
                <a:latin typeface="verdana" panose="020B0604030504040204" pitchFamily="34" charset="0"/>
              </a:rPr>
              <a:t>function</a:t>
            </a:r>
            <a:r>
              <a:rPr lang="ko-KR" altLang="en-US" sz="2000" b="0" i="0" dirty="0">
                <a:effectLst/>
                <a:latin typeface="verdana" panose="020B0604030504040204" pitchFamily="34" charset="0"/>
              </a:rPr>
              <a:t> </a:t>
            </a:r>
            <a:r>
              <a:rPr lang="ko-KR" altLang="en-US" sz="2000" b="0" i="0" dirty="0" err="1">
                <a:effectLst/>
                <a:latin typeface="verdana" panose="020B0604030504040204" pitchFamily="34" charset="0"/>
              </a:rPr>
              <a:t>함수명</a:t>
            </a:r>
            <a:r>
              <a:rPr lang="en-US" altLang="ko-KR" sz="2000" b="0" i="0" dirty="0">
                <a:effectLst/>
                <a:latin typeface="verdana" panose="020B0604030504040204" pitchFamily="34" charset="0"/>
              </a:rPr>
              <a:t>(</a:t>
            </a:r>
            <a:r>
              <a:rPr lang="ko-KR" altLang="en-US" sz="2000" b="0" i="0" dirty="0">
                <a:effectLst/>
                <a:latin typeface="verdana" panose="020B0604030504040204" pitchFamily="34" charset="0"/>
              </a:rPr>
              <a:t>매개변수</a:t>
            </a:r>
            <a:r>
              <a:rPr lang="en-US" altLang="ko-KR" sz="2000" b="0" i="0" dirty="0">
                <a:effectLst/>
                <a:latin typeface="verdana" panose="020B0604030504040204" pitchFamily="34" charset="0"/>
              </a:rPr>
              <a:t>, </a:t>
            </a:r>
            <a:r>
              <a:rPr lang="ko-KR" altLang="en-US" sz="2000" b="0" i="0" dirty="0">
                <a:effectLst/>
                <a:latin typeface="verdana" panose="020B0604030504040204" pitchFamily="34" charset="0"/>
              </a:rPr>
              <a:t>매개변수 </a:t>
            </a:r>
            <a:r>
              <a:rPr lang="en-US" altLang="ko-KR" sz="2000" b="0" i="0" dirty="0">
                <a:effectLst/>
                <a:latin typeface="verdana" panose="020B0604030504040204" pitchFamily="34" charset="0"/>
              </a:rPr>
              <a:t>...) { </a:t>
            </a:r>
            <a:r>
              <a:rPr lang="en-US" altLang="ko-KR" sz="2000" b="0" i="1" dirty="0">
                <a:effectLst/>
                <a:latin typeface="verdana" panose="020B0604030504040204" pitchFamily="34" charset="0"/>
              </a:rPr>
              <a:t>//</a:t>
            </a:r>
            <a:r>
              <a:rPr lang="ko-KR" altLang="en-US" sz="2000" b="0" i="1" dirty="0">
                <a:effectLst/>
                <a:latin typeface="verdana" panose="020B0604030504040204" pitchFamily="34" charset="0"/>
              </a:rPr>
              <a:t>기능 정의</a:t>
            </a:r>
            <a:r>
              <a:rPr lang="ko-KR" altLang="en-US" sz="2000" b="0" i="0" dirty="0">
                <a:effectLst/>
                <a:latin typeface="verdana" panose="020B0604030504040204" pitchFamily="34" charset="0"/>
              </a:rPr>
              <a:t> </a:t>
            </a:r>
            <a:endParaRPr lang="en-US" altLang="ko-KR" sz="2000" b="0" i="0" dirty="0">
              <a:effectLst/>
              <a:latin typeface="verdana" panose="020B0604030504040204" pitchFamily="34" charset="0"/>
            </a:endParaRPr>
          </a:p>
          <a:p>
            <a:pPr marL="685800" lvl="2" indent="0">
              <a:buNone/>
            </a:pPr>
            <a:r>
              <a:rPr lang="en-US" altLang="ko-KR" sz="2000" b="0" i="0" dirty="0">
                <a:effectLst/>
                <a:latin typeface="verdana" panose="020B0604030504040204" pitchFamily="34" charset="0"/>
              </a:rPr>
              <a:t>return</a:t>
            </a:r>
            <a:r>
              <a:rPr lang="ko-KR" altLang="en-US" sz="2000" b="0" i="0" dirty="0">
                <a:effectLst/>
                <a:latin typeface="verdana" panose="020B0604030504040204" pitchFamily="34" charset="0"/>
              </a:rPr>
              <a:t> 반환 할 데이터</a:t>
            </a:r>
            <a:r>
              <a:rPr lang="en-US" altLang="ko-KR" sz="2000" b="0" i="0" dirty="0">
                <a:effectLst/>
                <a:latin typeface="verdana" panose="020B0604030504040204" pitchFamily="34" charset="0"/>
              </a:rPr>
              <a:t>; }</a:t>
            </a:r>
            <a:endParaRPr lang="en-US" altLang="ko-KR" sz="2000" dirty="0">
              <a:latin typeface="+mn-ea"/>
              <a:ea typeface="+mn-ea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0C2FF5A-55B8-41E8-BF07-4986D3AEBCE3}"/>
              </a:ext>
            </a:extLst>
          </p:cNvPr>
          <p:cNvSpPr txBox="1">
            <a:spLocks/>
          </p:cNvSpPr>
          <p:nvPr/>
        </p:nvSpPr>
        <p:spPr>
          <a:xfrm>
            <a:off x="1631504" y="2564904"/>
            <a:ext cx="10225136" cy="136815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2"/>
              </a:buClr>
              <a:buSzPct val="60000"/>
              <a:buFont typeface="Wingdings"/>
              <a:buChar char=""/>
              <a:defRPr kumimoji="0" lang="ko-KR" alt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70000"/>
              <a:buFont typeface="Wingdings 2"/>
              <a:buChar char=""/>
              <a:defRPr kumimoji="0" lang="ko-KR" altLang="en-US" sz="1800" kern="12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indent="-228600" algn="l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lang="ko-KR" altLang="en-US" sz="1600" kern="12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lang="ko-KR" altLang="en-US" sz="1600" kern="12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sz="2000" b="1" dirty="0">
                <a:solidFill>
                  <a:srgbClr val="000000"/>
                </a:solidFill>
                <a:latin typeface="+mn-ea"/>
                <a:ea typeface="+mn-ea"/>
              </a:rPr>
              <a:t>익명함수 </a:t>
            </a:r>
          </a:p>
          <a:p>
            <a:pPr marL="685800" lvl="2" indent="0">
              <a:buFont typeface="Wingdings"/>
              <a:buNone/>
            </a:pPr>
            <a:endParaRPr lang="ko-KR" altLang="en-US" sz="400" i="1" dirty="0">
              <a:solidFill>
                <a:srgbClr val="B18EB1"/>
              </a:solidFill>
              <a:latin typeface="verdana" panose="020B0604030504040204" pitchFamily="34" charset="0"/>
            </a:endParaRPr>
          </a:p>
          <a:p>
            <a:pPr marL="685800" lvl="2" indent="0">
              <a:buFont typeface="Wingdings"/>
              <a:buNone/>
            </a:pPr>
            <a:r>
              <a:rPr lang="en-US" altLang="ko-KR" sz="2000" dirty="0">
                <a:latin typeface="verdana" panose="020B0604030504040204" pitchFamily="34" charset="0"/>
              </a:rPr>
              <a:t>var </a:t>
            </a:r>
            <a:r>
              <a:rPr lang="ko-KR" altLang="en-US" sz="2000" dirty="0" err="1">
                <a:latin typeface="verdana" panose="020B0604030504040204" pitchFamily="34" charset="0"/>
              </a:rPr>
              <a:t>함수명</a:t>
            </a:r>
            <a:r>
              <a:rPr lang="ko-KR" altLang="en-US" sz="2000" dirty="0">
                <a:latin typeface="verdana" panose="020B0604030504040204" pitchFamily="34" charset="0"/>
              </a:rPr>
              <a:t> </a:t>
            </a:r>
            <a:r>
              <a:rPr lang="en-US" altLang="ko-KR" sz="2000" dirty="0">
                <a:latin typeface="verdana" panose="020B0604030504040204" pitchFamily="34" charset="0"/>
              </a:rPr>
              <a:t>= function(</a:t>
            </a:r>
            <a:r>
              <a:rPr lang="ko-KR" altLang="en-US" sz="2000" dirty="0">
                <a:latin typeface="verdana" panose="020B0604030504040204" pitchFamily="34" charset="0"/>
              </a:rPr>
              <a:t>매개변수</a:t>
            </a:r>
            <a:r>
              <a:rPr lang="en-US" altLang="ko-KR" sz="2000" dirty="0">
                <a:latin typeface="verdana" panose="020B0604030504040204" pitchFamily="34" charset="0"/>
              </a:rPr>
              <a:t>, </a:t>
            </a:r>
            <a:r>
              <a:rPr lang="ko-KR" altLang="en-US" sz="2000" dirty="0">
                <a:latin typeface="verdana" panose="020B0604030504040204" pitchFamily="34" charset="0"/>
              </a:rPr>
              <a:t>매개변수 </a:t>
            </a:r>
            <a:r>
              <a:rPr lang="en-US" altLang="ko-KR" sz="2000" dirty="0">
                <a:latin typeface="verdana" panose="020B0604030504040204" pitchFamily="34" charset="0"/>
              </a:rPr>
              <a:t>...){ //</a:t>
            </a:r>
            <a:r>
              <a:rPr lang="ko-KR" altLang="en-US" sz="2000" dirty="0">
                <a:latin typeface="verdana" panose="020B0604030504040204" pitchFamily="34" charset="0"/>
              </a:rPr>
              <a:t>기능 정의</a:t>
            </a:r>
          </a:p>
          <a:p>
            <a:pPr marL="685800" lvl="2" indent="0">
              <a:buFont typeface="Wingdings"/>
              <a:buNone/>
            </a:pPr>
            <a:r>
              <a:rPr lang="ko-KR" altLang="en-US" sz="2000" dirty="0">
                <a:latin typeface="verdana" panose="020B0604030504040204" pitchFamily="34" charset="0"/>
              </a:rPr>
              <a:t> </a:t>
            </a:r>
            <a:r>
              <a:rPr lang="en-US" altLang="ko-KR" sz="2000" dirty="0">
                <a:latin typeface="verdana" panose="020B0604030504040204" pitchFamily="34" charset="0"/>
              </a:rPr>
              <a:t>return </a:t>
            </a:r>
            <a:r>
              <a:rPr lang="ko-KR" altLang="en-US" sz="2000" dirty="0">
                <a:latin typeface="verdana" panose="020B0604030504040204" pitchFamily="34" charset="0"/>
              </a:rPr>
              <a:t>반환 할 데이터</a:t>
            </a:r>
            <a:r>
              <a:rPr lang="en-US" altLang="ko-KR" sz="2000" dirty="0">
                <a:latin typeface="verdana" panose="020B0604030504040204" pitchFamily="34" charset="0"/>
              </a:rPr>
              <a:t>; }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6" name="텍스트 개체 틀 8">
            <a:extLst>
              <a:ext uri="{FF2B5EF4-FFF2-40B4-BE49-F238E27FC236}">
                <a16:creationId xmlns:a16="http://schemas.microsoft.com/office/drawing/2014/main" id="{98438BBB-DB5D-4639-BB6B-CD89CCBA066D}"/>
              </a:ext>
            </a:extLst>
          </p:cNvPr>
          <p:cNvSpPr txBox="1">
            <a:spLocks/>
          </p:cNvSpPr>
          <p:nvPr/>
        </p:nvSpPr>
        <p:spPr>
          <a:xfrm>
            <a:off x="1631504" y="4293096"/>
            <a:ext cx="9865096" cy="14401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2"/>
              </a:buClr>
              <a:buSzPct val="60000"/>
              <a:buFont typeface="Wingdings"/>
              <a:buChar char=""/>
              <a:defRPr kumimoji="0" lang="ko-KR" alt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70000"/>
              <a:buFont typeface="Wingdings 2"/>
              <a:buChar char=""/>
              <a:defRPr kumimoji="0" lang="ko-KR" altLang="en-US" sz="1800" kern="12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indent="-228600" algn="l" rtl="0" eaLnBrk="1" latinLnBrk="1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lang="ko-KR" altLang="en-US" sz="1600" kern="12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lang="ko-KR" altLang="en-US" sz="1600" kern="12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sz="2000" b="1" dirty="0">
                <a:solidFill>
                  <a:srgbClr val="000000"/>
                </a:solidFill>
                <a:latin typeface="+mn-ea"/>
                <a:ea typeface="+mn-ea"/>
              </a:rPr>
              <a:t>화살표 함수</a:t>
            </a:r>
            <a:endParaRPr lang="ko-KR" altLang="en-US" sz="400" i="1" dirty="0">
              <a:solidFill>
                <a:srgbClr val="B18EB1"/>
              </a:solidFill>
              <a:latin typeface="verdana" panose="020B0604030504040204" pitchFamily="34" charset="0"/>
            </a:endParaRPr>
          </a:p>
          <a:p>
            <a:pPr marL="685800" lvl="2" indent="0">
              <a:buFont typeface="Wingdings"/>
              <a:buNone/>
            </a:pPr>
            <a:r>
              <a:rPr lang="en-US" altLang="ko-KR" sz="2000" dirty="0">
                <a:latin typeface="verdana" panose="020B0604030504040204" pitchFamily="34" charset="0"/>
              </a:rPr>
              <a:t>var </a:t>
            </a:r>
            <a:r>
              <a:rPr lang="ko-KR" altLang="en-US" sz="2000" dirty="0" err="1">
                <a:latin typeface="verdana" panose="020B0604030504040204" pitchFamily="34" charset="0"/>
              </a:rPr>
              <a:t>함수명</a:t>
            </a:r>
            <a:r>
              <a:rPr lang="ko-KR" altLang="en-US" sz="2000" dirty="0">
                <a:latin typeface="verdana" panose="020B0604030504040204" pitchFamily="34" charset="0"/>
              </a:rPr>
              <a:t> </a:t>
            </a:r>
            <a:r>
              <a:rPr lang="en-US" altLang="ko-KR" sz="2000" dirty="0">
                <a:latin typeface="verdana" panose="020B0604030504040204" pitchFamily="34" charset="0"/>
              </a:rPr>
              <a:t>= (</a:t>
            </a:r>
            <a:r>
              <a:rPr lang="ko-KR" altLang="en-US" sz="2000" dirty="0">
                <a:latin typeface="verdana" panose="020B0604030504040204" pitchFamily="34" charset="0"/>
              </a:rPr>
              <a:t>매개변수</a:t>
            </a:r>
            <a:r>
              <a:rPr lang="en-US" altLang="ko-KR" sz="2000" dirty="0">
                <a:latin typeface="verdana" panose="020B0604030504040204" pitchFamily="34" charset="0"/>
              </a:rPr>
              <a:t>, </a:t>
            </a:r>
            <a:r>
              <a:rPr lang="ko-KR" altLang="en-US" sz="2000" dirty="0">
                <a:latin typeface="verdana" panose="020B0604030504040204" pitchFamily="34" charset="0"/>
              </a:rPr>
              <a:t>매개변수 </a:t>
            </a:r>
            <a:r>
              <a:rPr lang="en-US" altLang="ko-KR" sz="2000" dirty="0">
                <a:latin typeface="verdana" panose="020B0604030504040204" pitchFamily="34" charset="0"/>
              </a:rPr>
              <a:t>...)=&gt;{ //</a:t>
            </a:r>
            <a:r>
              <a:rPr lang="ko-KR" altLang="en-US" sz="2000" dirty="0">
                <a:latin typeface="verdana" panose="020B0604030504040204" pitchFamily="34" charset="0"/>
              </a:rPr>
              <a:t>기능 정의</a:t>
            </a:r>
          </a:p>
          <a:p>
            <a:pPr marL="685800" lvl="2" indent="0">
              <a:buFont typeface="Wingdings"/>
              <a:buNone/>
            </a:pPr>
            <a:r>
              <a:rPr lang="ko-KR" altLang="en-US" sz="2000" dirty="0">
                <a:latin typeface="verdana" panose="020B0604030504040204" pitchFamily="34" charset="0"/>
              </a:rPr>
              <a:t>  </a:t>
            </a:r>
            <a:r>
              <a:rPr lang="en-US" altLang="ko-KR" sz="2000" dirty="0">
                <a:latin typeface="verdana" panose="020B0604030504040204" pitchFamily="34" charset="0"/>
              </a:rPr>
              <a:t>return </a:t>
            </a:r>
            <a:r>
              <a:rPr lang="ko-KR" altLang="en-US" sz="2000" dirty="0">
                <a:latin typeface="verdana" panose="020B0604030504040204" pitchFamily="34" charset="0"/>
              </a:rPr>
              <a:t>반환 할 데이터</a:t>
            </a:r>
            <a:r>
              <a:rPr lang="en-US" altLang="ko-KR" sz="2000" dirty="0">
                <a:latin typeface="verdana" panose="020B0604030504040204" pitchFamily="34" charset="0"/>
              </a:rPr>
              <a:t>; }</a:t>
            </a:r>
            <a:endParaRPr lang="ko-KR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4346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9–18 </a:t>
            </a:r>
            <a:r>
              <a:rPr lang="ko-KR" altLang="en-US" dirty="0"/>
              <a:t>체크박스로 선택한 물품 계산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927648" y="836712"/>
            <a:ext cx="4752528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&lt;head&gt;&lt;meta charset="</a:t>
            </a:r>
            <a:r>
              <a:rPr lang="en-US" altLang="ko-KR" sz="1200" dirty="0" err="1"/>
              <a:t>utf</a:t>
            </a:r>
            <a:r>
              <a:rPr lang="en-US" altLang="ko-KR" sz="1200" dirty="0"/>
              <a:t>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선택된 물품 계산하기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/>
              <a:t>let sum=0;</a:t>
            </a:r>
          </a:p>
          <a:p>
            <a:pPr defTabSz="180000"/>
            <a:r>
              <a:rPr lang="en-US" altLang="ko-KR" sz="1200" b="1" dirty="0"/>
              <a:t>function </a:t>
            </a:r>
            <a:r>
              <a:rPr lang="en-US" altLang="ko-KR" sz="1200" b="1" dirty="0" err="1"/>
              <a:t>calc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cBox</a:t>
            </a:r>
            <a:r>
              <a:rPr lang="en-US" altLang="ko-KR" sz="1200" b="1" dirty="0"/>
              <a:t>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if(</a:t>
            </a:r>
            <a:r>
              <a:rPr lang="en-US" altLang="ko-KR" sz="1200" dirty="0" err="1"/>
              <a:t>cBox.checked</a:t>
            </a:r>
            <a:r>
              <a:rPr lang="en-US" altLang="ko-KR" sz="1200" dirty="0"/>
              <a:t>)</a:t>
            </a:r>
          </a:p>
          <a:p>
            <a:pPr defTabSz="180000"/>
            <a:r>
              <a:rPr lang="en-US" altLang="ko-KR" sz="1200" dirty="0"/>
              <a:t>		sum += </a:t>
            </a:r>
            <a:r>
              <a:rPr lang="en-US" altLang="ko-KR" sz="1200" dirty="0" err="1"/>
              <a:t>parseInt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cBox.value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else</a:t>
            </a:r>
          </a:p>
          <a:p>
            <a:pPr defTabSz="180000"/>
            <a:r>
              <a:rPr lang="en-US" altLang="ko-KR" sz="1200" dirty="0"/>
              <a:t>		sum -= </a:t>
            </a:r>
            <a:r>
              <a:rPr lang="en-US" altLang="ko-KR" sz="1200" dirty="0" err="1"/>
              <a:t>parseInt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cBox.value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sumtext</a:t>
            </a:r>
            <a:r>
              <a:rPr lang="en-US" altLang="ko-KR" sz="1200" dirty="0"/>
              <a:t>").value = sum;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물품을 선택하면 금액이 자동 계산됩니다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&lt;form&gt;</a:t>
            </a:r>
          </a:p>
          <a:p>
            <a:pPr defTabSz="180000"/>
            <a:r>
              <a:rPr lang="en-US" altLang="ko-KR" sz="1200" dirty="0"/>
              <a:t>&lt;input type="checkbox" name="hap" value="10000"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 err="1"/>
              <a:t>onclick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calc</a:t>
            </a:r>
            <a:r>
              <a:rPr lang="en-US" altLang="ko-KR" sz="1200" b="1" dirty="0"/>
              <a:t>(this)"</a:t>
            </a:r>
            <a:r>
              <a:rPr lang="en-US" altLang="ko-KR" sz="1200" dirty="0"/>
              <a:t>&gt;</a:t>
            </a:r>
            <a:r>
              <a:rPr lang="ko-KR" altLang="en-US" sz="1200" dirty="0"/>
              <a:t>모자 </a:t>
            </a:r>
            <a:r>
              <a:rPr lang="en-US" altLang="ko-KR" sz="1200" dirty="0"/>
              <a:t>1</a:t>
            </a:r>
            <a:r>
              <a:rPr lang="ko-KR" altLang="en-US" sz="1200" dirty="0"/>
              <a:t>만원</a:t>
            </a:r>
          </a:p>
          <a:p>
            <a:pPr defTabSz="180000"/>
            <a:r>
              <a:rPr lang="en-US" altLang="ko-KR" sz="1200" dirty="0"/>
              <a:t>&lt;input type="checkbox" name="</a:t>
            </a:r>
            <a:r>
              <a:rPr lang="en-US" altLang="ko-KR" sz="1200" dirty="0" err="1"/>
              <a:t>shose</a:t>
            </a:r>
            <a:r>
              <a:rPr lang="en-US" altLang="ko-KR" sz="1200" dirty="0"/>
              <a:t>" value="30000"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 err="1"/>
              <a:t>onclick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calc</a:t>
            </a:r>
            <a:r>
              <a:rPr lang="en-US" altLang="ko-KR" sz="1200" b="1" dirty="0"/>
              <a:t>(this)"</a:t>
            </a:r>
            <a:r>
              <a:rPr lang="en-US" altLang="ko-KR" sz="1200" dirty="0"/>
              <a:t>&gt;</a:t>
            </a:r>
            <a:r>
              <a:rPr lang="ko-KR" altLang="en-US" sz="1200" dirty="0"/>
              <a:t>구두 </a:t>
            </a:r>
            <a:r>
              <a:rPr lang="en-US" altLang="ko-KR" sz="1200" dirty="0"/>
              <a:t>3</a:t>
            </a:r>
            <a:r>
              <a:rPr lang="ko-KR" altLang="en-US" sz="1200" dirty="0"/>
              <a:t>만원</a:t>
            </a:r>
          </a:p>
          <a:p>
            <a:pPr defTabSz="180000"/>
            <a:r>
              <a:rPr lang="en-US" altLang="ko-KR" sz="1200" dirty="0"/>
              <a:t>&lt;input type="checkbox" name="bag" value="80000"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 err="1"/>
              <a:t>onclick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calc</a:t>
            </a:r>
            <a:r>
              <a:rPr lang="en-US" altLang="ko-KR" sz="1200" b="1" dirty="0"/>
              <a:t>(this)"</a:t>
            </a:r>
            <a:r>
              <a:rPr lang="en-US" altLang="ko-KR" sz="1200" dirty="0"/>
              <a:t>&gt;</a:t>
            </a:r>
            <a:r>
              <a:rPr lang="ko-KR" altLang="en-US" sz="1200" dirty="0"/>
              <a:t>명품가방 </a:t>
            </a:r>
            <a:r>
              <a:rPr lang="en-US" altLang="ko-KR" sz="1200" dirty="0"/>
              <a:t>8</a:t>
            </a:r>
            <a:r>
              <a:rPr lang="ko-KR" altLang="en-US" sz="1200" dirty="0"/>
              <a:t>만원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지불하실 금액 </a:t>
            </a:r>
            <a:r>
              <a:rPr lang="en-US" altLang="ko-KR" sz="1200" dirty="0"/>
              <a:t>&lt;input type="text" id="</a:t>
            </a:r>
            <a:r>
              <a:rPr lang="en-US" altLang="ko-KR" sz="1200" dirty="0" err="1"/>
              <a:t>sumtext</a:t>
            </a:r>
            <a:r>
              <a:rPr lang="en-US" altLang="ko-KR" sz="1200" dirty="0"/>
              <a:t>" value="0" 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0F8D2A-9793-4973-9C25-C18ED62CB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732" y="1190374"/>
            <a:ext cx="3701240" cy="1915936"/>
          </a:xfrm>
          <a:prstGeom prst="rect">
            <a:avLst/>
          </a:prstGeom>
          <a:ln w="6350">
            <a:solidFill>
              <a:srgbClr val="2379BF"/>
            </a:solidFill>
          </a:ln>
        </p:spPr>
      </p:pic>
    </p:spTree>
    <p:extLst>
      <p:ext uri="{BB962C8B-B14F-4D97-AF65-F5344CB8AC3E}">
        <p14:creationId xmlns:p14="http://schemas.microsoft.com/office/powerpoint/2010/main" val="3235047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중간고사 관련 </a:t>
            </a:r>
            <a:r>
              <a:rPr lang="en-US" altLang="ko-KR" dirty="0"/>
              <a:t>review (</a:t>
            </a:r>
            <a:r>
              <a:rPr lang="ko-KR" altLang="en-US" dirty="0"/>
              <a:t>콜백함수</a:t>
            </a:r>
            <a:r>
              <a:rPr lang="en-US" altLang="ko-KR" dirty="0"/>
              <a:t>)</a:t>
            </a:r>
            <a:endParaRPr lang="x-none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588388" y="904718"/>
            <a:ext cx="8972108" cy="1054904"/>
          </a:xfrm>
          <a:noFill/>
        </p:spPr>
        <p:txBody>
          <a:bodyPr wrap="square" rtlCol="0">
            <a:spAutoFit/>
          </a:bodyPr>
          <a:lstStyle/>
          <a:p>
            <a:pPr marL="457200" lvl="1">
              <a:lnSpc>
                <a:spcPts val="2400"/>
              </a:lnSpc>
            </a:pPr>
            <a:r>
              <a:rPr lang="ko-KR" altLang="en-US" b="1" dirty="0"/>
              <a:t>자바스크립트는 함수도 하나의 자료형이므로 매개변수로 전달할 수 있는데</a:t>
            </a:r>
            <a:r>
              <a:rPr lang="en-US" altLang="ko-KR" b="1" dirty="0"/>
              <a:t>, </a:t>
            </a:r>
            <a:r>
              <a:rPr lang="ko-KR" altLang="en-US" b="1" dirty="0"/>
              <a:t>이렇게 매개변수로 전달하는 함수를 </a:t>
            </a:r>
            <a:r>
              <a:rPr lang="ko-KR" altLang="en-US" b="1" dirty="0" err="1"/>
              <a:t>콜백</a:t>
            </a:r>
            <a:r>
              <a:rPr lang="en-US" altLang="ko-KR" b="1" dirty="0"/>
              <a:t>(callback) </a:t>
            </a:r>
            <a:r>
              <a:rPr lang="ko-KR" altLang="en-US" b="1" dirty="0"/>
              <a:t>함수라 함</a:t>
            </a:r>
            <a:endParaRPr lang="en-US" altLang="ko-KR" b="1" dirty="0"/>
          </a:p>
          <a:p>
            <a:pPr marL="457200" lvl="1">
              <a:lnSpc>
                <a:spcPts val="2400"/>
              </a:lnSpc>
            </a:pPr>
            <a:r>
              <a:rPr lang="ko-KR" altLang="en-US" b="1" dirty="0"/>
              <a:t>선언적 함수 사용하기</a:t>
            </a:r>
            <a:endParaRPr lang="en-US" altLang="ko-KR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91950" y="6472238"/>
            <a:ext cx="400050" cy="365125"/>
          </a:xfrm>
        </p:spPr>
        <p:txBody>
          <a:bodyPr/>
          <a:lstStyle/>
          <a:p>
            <a:fld id="{6353835A-5E09-4503-B599-6DF340CA3988}" type="slidenum">
              <a:rPr lang="ko-KR" altLang="en-US" smtClean="0"/>
              <a:pPr/>
              <a:t>40</a:t>
            </a:fld>
            <a:endParaRPr lang="ko-KR" altLang="en-US"/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60F49182-03B5-48BA-8B8C-1295C22137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945813"/>
              </p:ext>
            </p:extLst>
          </p:nvPr>
        </p:nvGraphicFramePr>
        <p:xfrm>
          <a:off x="2135560" y="2132856"/>
          <a:ext cx="5337628" cy="428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7628">
                  <a:extLst>
                    <a:ext uri="{9D8B030D-6E8A-4147-A177-3AD203B41FA5}">
                      <a16:colId xmlns:a16="http://schemas.microsoft.com/office/drawing/2014/main" val="8618037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>
                        <a:spcAft>
                          <a:spcPts val="300"/>
                        </a:spcAft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01 &lt;script&gt;</a:t>
                      </a:r>
                    </a:p>
                    <a:p>
                      <a:pPr latinLnBrk="1">
                        <a:spcAft>
                          <a:spcPts val="300"/>
                        </a:spcAft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02   </a:t>
                      </a:r>
                      <a:r>
                        <a:rPr lang="en-US" altLang="ko-KR" sz="1600" b="0" dirty="0">
                          <a:solidFill>
                            <a:srgbClr val="FF0000"/>
                          </a:solidFill>
                        </a:rPr>
                        <a:t>// </a:t>
                      </a:r>
                      <a:r>
                        <a:rPr lang="ko-KR" altLang="en-US" sz="1600" b="0" dirty="0">
                          <a:solidFill>
                            <a:srgbClr val="FF0000"/>
                          </a:solidFill>
                        </a:rPr>
                        <a:t>함수를 선언합니다</a:t>
                      </a:r>
                      <a:r>
                        <a:rPr lang="en-US" altLang="ko-KR" sz="1600" b="0" dirty="0">
                          <a:solidFill>
                            <a:srgbClr val="FF0000"/>
                          </a:solidFill>
                        </a:rPr>
                        <a:t>.</a:t>
                      </a:r>
                    </a:p>
                    <a:p>
                      <a:pPr latinLnBrk="1">
                        <a:spcAft>
                          <a:spcPts val="300"/>
                        </a:spcAft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03   function </a:t>
                      </a:r>
                      <a:r>
                        <a:rPr lang="en-US" altLang="ko-KR" sz="1600" b="0" dirty="0" err="1">
                          <a:solidFill>
                            <a:sysClr val="windowText" lastClr="000000"/>
                          </a:solidFill>
                        </a:rPr>
                        <a:t>callThreeTimes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 (callback) {</a:t>
                      </a:r>
                    </a:p>
                    <a:p>
                      <a:pPr latinLnBrk="1">
                        <a:spcAft>
                          <a:spcPts val="300"/>
                        </a:spcAft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04     for (let i = 0; i &lt; 3; i++) {</a:t>
                      </a:r>
                    </a:p>
                    <a:p>
                      <a:pPr latinLnBrk="1">
                        <a:spcAft>
                          <a:spcPts val="300"/>
                        </a:spcAft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05     callback(i)</a:t>
                      </a:r>
                    </a:p>
                    <a:p>
                      <a:pPr latinLnBrk="1">
                        <a:spcAft>
                          <a:spcPts val="300"/>
                        </a:spcAft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06     }</a:t>
                      </a:r>
                    </a:p>
                    <a:p>
                      <a:pPr latinLnBrk="1">
                        <a:spcAft>
                          <a:spcPts val="300"/>
                        </a:spcAft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07   }</a:t>
                      </a:r>
                    </a:p>
                    <a:p>
                      <a:pPr latinLnBrk="1">
                        <a:spcAft>
                          <a:spcPts val="300"/>
                        </a:spcAft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08</a:t>
                      </a:r>
                    </a:p>
                    <a:p>
                      <a:pPr latinLnBrk="1">
                        <a:spcAft>
                          <a:spcPts val="300"/>
                        </a:spcAft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09   function print (i) {</a:t>
                      </a:r>
                    </a:p>
                    <a:p>
                      <a:pPr latinLnBrk="1">
                        <a:spcAft>
                          <a:spcPts val="300"/>
                        </a:spcAft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10     console.log(`${i}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</a:rPr>
                        <a:t>번째 함수 호출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`)</a:t>
                      </a:r>
                    </a:p>
                    <a:p>
                      <a:pPr latinLnBrk="1">
                        <a:spcAft>
                          <a:spcPts val="300"/>
                        </a:spcAft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11   }</a:t>
                      </a:r>
                    </a:p>
                    <a:p>
                      <a:pPr latinLnBrk="1">
                        <a:spcAft>
                          <a:spcPts val="300"/>
                        </a:spcAft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12</a:t>
                      </a:r>
                    </a:p>
                    <a:p>
                      <a:pPr latinLnBrk="1">
                        <a:spcAft>
                          <a:spcPts val="300"/>
                        </a:spcAft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13   </a:t>
                      </a:r>
                      <a:r>
                        <a:rPr lang="en-US" altLang="ko-KR" sz="1600" b="0" dirty="0">
                          <a:solidFill>
                            <a:srgbClr val="FF0000"/>
                          </a:solidFill>
                        </a:rPr>
                        <a:t>// </a:t>
                      </a:r>
                      <a:r>
                        <a:rPr lang="ko-KR" altLang="en-US" sz="1600" b="0" dirty="0">
                          <a:solidFill>
                            <a:srgbClr val="FF0000"/>
                          </a:solidFill>
                        </a:rPr>
                        <a:t>함수를 호출합니다</a:t>
                      </a:r>
                      <a:r>
                        <a:rPr lang="en-US" altLang="ko-KR" sz="1600" b="0" dirty="0">
                          <a:solidFill>
                            <a:srgbClr val="FF0000"/>
                          </a:solidFill>
                        </a:rPr>
                        <a:t>.</a:t>
                      </a:r>
                    </a:p>
                    <a:p>
                      <a:pPr latinLnBrk="1">
                        <a:spcAft>
                          <a:spcPts val="300"/>
                        </a:spcAft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14  </a:t>
                      </a:r>
                      <a:r>
                        <a:rPr lang="en-US" altLang="ko-KR" sz="1600" b="0" dirty="0" err="1">
                          <a:solidFill>
                            <a:sysClr val="windowText" lastClr="000000"/>
                          </a:solidFill>
                        </a:rPr>
                        <a:t>callThreeTimes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(print)</a:t>
                      </a:r>
                    </a:p>
                    <a:p>
                      <a:pPr latinLnBrk="1">
                        <a:spcAft>
                          <a:spcPts val="300"/>
                        </a:spcAft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15 &lt;/script&gt;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2042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1C51911-86A7-4C74-B33D-A91548FB4F53}"/>
              </a:ext>
            </a:extLst>
          </p:cNvPr>
          <p:cNvSpPr txBox="1"/>
          <p:nvPr/>
        </p:nvSpPr>
        <p:spPr>
          <a:xfrm>
            <a:off x="4356121" y="3304261"/>
            <a:ext cx="61077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callback</a:t>
            </a:r>
            <a:r>
              <a:rPr lang="ko-KR" altLang="en-US" sz="1400" dirty="0">
                <a:solidFill>
                  <a:srgbClr val="FF0000"/>
                </a:solidFill>
              </a:rPr>
              <a:t>이라는 매개변수는 함수이므로 호출할 수 있음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B6327C-325B-438C-A239-AAF3FE097ED5}"/>
              </a:ext>
            </a:extLst>
          </p:cNvPr>
          <p:cNvCxnSpPr/>
          <p:nvPr/>
        </p:nvCxnSpPr>
        <p:spPr>
          <a:xfrm>
            <a:off x="3863752" y="3458150"/>
            <a:ext cx="492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4613B08-3FE8-461D-BF6B-D75D1F41F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3" y="4391917"/>
            <a:ext cx="2100476" cy="147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057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중간고사 관련 </a:t>
            </a:r>
            <a:r>
              <a:rPr lang="en-US" altLang="ko-KR" dirty="0"/>
              <a:t>review (</a:t>
            </a:r>
            <a:r>
              <a:rPr lang="ko-KR" altLang="en-US" dirty="0"/>
              <a:t>콜백함수</a:t>
            </a:r>
            <a:r>
              <a:rPr lang="en-US" altLang="ko-KR" dirty="0"/>
              <a:t>)</a:t>
            </a:r>
            <a:endParaRPr lang="x-none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919536" y="947477"/>
            <a:ext cx="10153128" cy="443198"/>
          </a:xfrm>
          <a:noFill/>
        </p:spPr>
        <p:txBody>
          <a:bodyPr wrap="square" rtlCol="0">
            <a:spAutoFit/>
          </a:bodyPr>
          <a:lstStyle/>
          <a:p>
            <a:pPr marL="457200" lvl="1">
              <a:lnSpc>
                <a:spcPct val="150000"/>
              </a:lnSpc>
            </a:pPr>
            <a:r>
              <a:rPr lang="ko-KR" altLang="en-US" b="1" dirty="0"/>
              <a:t>익명 함수 사용하기</a:t>
            </a:r>
            <a:endParaRPr lang="en-US" altLang="ko-KR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91950" y="6472238"/>
            <a:ext cx="400050" cy="365125"/>
          </a:xfrm>
        </p:spPr>
        <p:txBody>
          <a:bodyPr/>
          <a:lstStyle/>
          <a:p>
            <a:fld id="{6353835A-5E09-4503-B599-6DF340CA3988}" type="slidenum">
              <a:rPr lang="ko-KR" altLang="en-US" smtClean="0"/>
              <a:pPr/>
              <a:t>41</a:t>
            </a:fld>
            <a:endParaRPr lang="ko-KR" altLang="en-US"/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60F49182-03B5-48BA-8B8C-1295C22137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312295"/>
              </p:ext>
            </p:extLst>
          </p:nvPr>
        </p:nvGraphicFramePr>
        <p:xfrm>
          <a:off x="2267796" y="1647484"/>
          <a:ext cx="5337628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7628">
                  <a:extLst>
                    <a:ext uri="{9D8B030D-6E8A-4147-A177-3AD203B41FA5}">
                      <a16:colId xmlns:a16="http://schemas.microsoft.com/office/drawing/2014/main" val="8618037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>
                        <a:spcAft>
                          <a:spcPts val="300"/>
                        </a:spcAft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01 &lt;script&gt;</a:t>
                      </a:r>
                    </a:p>
                    <a:p>
                      <a:pPr latinLnBrk="1">
                        <a:spcAft>
                          <a:spcPts val="300"/>
                        </a:spcAft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02   </a:t>
                      </a:r>
                      <a:r>
                        <a:rPr lang="en-US" altLang="ko-KR" sz="1600" b="0" dirty="0">
                          <a:solidFill>
                            <a:srgbClr val="FF0000"/>
                          </a:solidFill>
                        </a:rPr>
                        <a:t>// </a:t>
                      </a:r>
                      <a:r>
                        <a:rPr lang="ko-KR" altLang="en-US" sz="1600" b="0" dirty="0">
                          <a:solidFill>
                            <a:srgbClr val="FF0000"/>
                          </a:solidFill>
                        </a:rPr>
                        <a:t>함수를 선언합니다</a:t>
                      </a:r>
                      <a:r>
                        <a:rPr lang="en-US" altLang="ko-KR" sz="1600" b="0" dirty="0">
                          <a:solidFill>
                            <a:srgbClr val="FF0000"/>
                          </a:solidFill>
                        </a:rPr>
                        <a:t>.</a:t>
                      </a:r>
                    </a:p>
                    <a:p>
                      <a:pPr latinLnBrk="1">
                        <a:spcAft>
                          <a:spcPts val="300"/>
                        </a:spcAft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03   function </a:t>
                      </a:r>
                      <a:r>
                        <a:rPr lang="en-US" altLang="ko-KR" sz="1600" b="0" dirty="0" err="1">
                          <a:solidFill>
                            <a:sysClr val="windowText" lastClr="000000"/>
                          </a:solidFill>
                        </a:rPr>
                        <a:t>callThreeTimes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(callback) {</a:t>
                      </a:r>
                    </a:p>
                    <a:p>
                      <a:pPr latinLnBrk="1">
                        <a:spcAft>
                          <a:spcPts val="300"/>
                        </a:spcAft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04     for (let i = 0; i &lt; 3; i++) {</a:t>
                      </a:r>
                    </a:p>
                    <a:p>
                      <a:pPr latinLnBrk="1">
                        <a:spcAft>
                          <a:spcPts val="300"/>
                        </a:spcAft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05     callback(i)</a:t>
                      </a:r>
                    </a:p>
                    <a:p>
                      <a:pPr latinLnBrk="1">
                        <a:spcAft>
                          <a:spcPts val="300"/>
                        </a:spcAft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06     }</a:t>
                      </a:r>
                    </a:p>
                    <a:p>
                      <a:pPr latinLnBrk="1">
                        <a:spcAft>
                          <a:spcPts val="300"/>
                        </a:spcAft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07   }</a:t>
                      </a:r>
                    </a:p>
                    <a:p>
                      <a:pPr latinLnBrk="1">
                        <a:spcAft>
                          <a:spcPts val="300"/>
                        </a:spcAft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08</a:t>
                      </a:r>
                    </a:p>
                    <a:p>
                      <a:pPr latinLnBrk="1">
                        <a:spcAft>
                          <a:spcPts val="300"/>
                        </a:spcAft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09   </a:t>
                      </a:r>
                      <a:r>
                        <a:rPr lang="en-US" altLang="ko-KR" sz="1600" b="0" dirty="0">
                          <a:solidFill>
                            <a:srgbClr val="FF0000"/>
                          </a:solidFill>
                        </a:rPr>
                        <a:t>// </a:t>
                      </a:r>
                      <a:r>
                        <a:rPr lang="ko-KR" altLang="en-US" sz="1600" b="0" dirty="0">
                          <a:solidFill>
                            <a:srgbClr val="FF0000"/>
                          </a:solidFill>
                        </a:rPr>
                        <a:t>함수를 호출합니다</a:t>
                      </a:r>
                      <a:r>
                        <a:rPr lang="en-US" altLang="ko-KR" sz="1600" b="0" dirty="0">
                          <a:solidFill>
                            <a:srgbClr val="FF0000"/>
                          </a:solidFill>
                        </a:rPr>
                        <a:t>.</a:t>
                      </a:r>
                    </a:p>
                    <a:p>
                      <a:pPr latinLnBrk="1">
                        <a:spcAft>
                          <a:spcPts val="300"/>
                        </a:spcAft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10   </a:t>
                      </a:r>
                      <a:r>
                        <a:rPr lang="en-US" altLang="ko-KR" sz="1600" b="0" dirty="0" err="1">
                          <a:solidFill>
                            <a:sysClr val="windowText" lastClr="000000"/>
                          </a:solidFill>
                        </a:rPr>
                        <a:t>callThreeTimes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(function (i) {</a:t>
                      </a:r>
                    </a:p>
                    <a:p>
                      <a:pPr latinLnBrk="1">
                        <a:spcAft>
                          <a:spcPts val="300"/>
                        </a:spcAft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11     console.log(`${i}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</a:rPr>
                        <a:t>번째 함수 호출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`)</a:t>
                      </a:r>
                    </a:p>
                    <a:p>
                      <a:pPr latinLnBrk="1">
                        <a:spcAft>
                          <a:spcPts val="300"/>
                        </a:spcAft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12   })</a:t>
                      </a:r>
                    </a:p>
                    <a:p>
                      <a:pPr latinLnBrk="1">
                        <a:spcAft>
                          <a:spcPts val="300"/>
                        </a:spcAft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13 &lt;/script&gt;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20426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BC846D8E-EB0C-4269-B19B-484FE39B6525}"/>
              </a:ext>
            </a:extLst>
          </p:cNvPr>
          <p:cNvGrpSpPr/>
          <p:nvPr/>
        </p:nvGrpSpPr>
        <p:grpSpPr>
          <a:xfrm>
            <a:off x="6023992" y="4365104"/>
            <a:ext cx="2373208" cy="682625"/>
            <a:chOff x="5636148" y="3965109"/>
            <a:chExt cx="2373208" cy="68262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C51911-86A7-4C74-B33D-A91548FB4F53}"/>
                </a:ext>
              </a:extLst>
            </p:cNvPr>
            <p:cNvSpPr txBox="1"/>
            <p:nvPr/>
          </p:nvSpPr>
          <p:spPr>
            <a:xfrm>
              <a:off x="6175061" y="4152534"/>
              <a:ext cx="183429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rgbClr val="FF0000"/>
                  </a:solidFill>
                </a:rPr>
                <a:t>익명 함수 사용하기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6B6327C-325B-438C-A239-AAF3FE097ED5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5857379" y="4291898"/>
              <a:ext cx="317682" cy="145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" name="Right Bracket 2">
              <a:extLst>
                <a:ext uri="{FF2B5EF4-FFF2-40B4-BE49-F238E27FC236}">
                  <a16:creationId xmlns:a16="http://schemas.microsoft.com/office/drawing/2014/main" id="{E39FD042-48C4-46D9-9E02-FF871CC7639B}"/>
                </a:ext>
              </a:extLst>
            </p:cNvPr>
            <p:cNvSpPr/>
            <p:nvPr/>
          </p:nvSpPr>
          <p:spPr>
            <a:xfrm>
              <a:off x="5636148" y="3965109"/>
              <a:ext cx="221231" cy="682625"/>
            </a:xfrm>
            <a:prstGeom prst="rightBracket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0422D06-433F-4012-BCFF-B75A9BF83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8248" y="2484389"/>
            <a:ext cx="2071700" cy="144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032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512" y="44624"/>
            <a:ext cx="7848872" cy="57606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중간고사 관련 </a:t>
            </a:r>
            <a:r>
              <a:rPr lang="en-US" altLang="ko-KR" dirty="0"/>
              <a:t>review   </a:t>
            </a:r>
            <a:r>
              <a:rPr lang="en-US" altLang="ko-KR" sz="32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forEach</a:t>
            </a:r>
            <a:r>
              <a:rPr lang="en-US" altLang="ko-KR" sz="3200" dirty="0">
                <a:latin typeface="MS PGothic" panose="020B0600070205080204" pitchFamily="34" charset="-128"/>
                <a:ea typeface="MS PGothic" panose="020B0600070205080204" pitchFamily="34" charset="-128"/>
              </a:rPr>
              <a:t>()</a:t>
            </a:r>
            <a:endParaRPr lang="x-none" dirty="0">
              <a:ea typeface="MS PGothic" panose="020B0600070205080204" pitchFamily="34" charset="-128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575057" y="862971"/>
            <a:ext cx="9561503" cy="2689967"/>
          </a:xfrm>
          <a:noFill/>
        </p:spPr>
        <p:txBody>
          <a:bodyPr wrap="square" rtlCol="0">
            <a:spAutoFit/>
          </a:bodyPr>
          <a:lstStyle/>
          <a:p>
            <a:pPr marL="457200" lvl="1">
              <a:lnSpc>
                <a:spcPct val="150000"/>
              </a:lnSpc>
            </a:pPr>
            <a:r>
              <a:rPr lang="ko-KR" altLang="en-US" b="1" dirty="0" err="1"/>
              <a:t>콜백</a:t>
            </a:r>
            <a:r>
              <a:rPr lang="ko-KR" altLang="en-US" b="1" dirty="0"/>
              <a:t> 함수를 활용하는 함수</a:t>
            </a:r>
            <a:r>
              <a:rPr lang="en-US" altLang="ko-KR" b="1" dirty="0"/>
              <a:t>: </a:t>
            </a:r>
            <a:r>
              <a:rPr lang="en-US" altLang="ko-KR" b="1" dirty="0" err="1"/>
              <a:t>forEach</a:t>
            </a:r>
            <a:r>
              <a:rPr lang="en-US" altLang="ko-KR" b="1" dirty="0"/>
              <a:t>()</a:t>
            </a:r>
          </a:p>
          <a:p>
            <a:pPr marL="457200" lvl="1">
              <a:lnSpc>
                <a:spcPct val="150000"/>
              </a:lnSpc>
            </a:pPr>
            <a:r>
              <a:rPr lang="en-US" altLang="ko-KR" b="1" dirty="0" err="1"/>
              <a:t>forEach</a:t>
            </a:r>
            <a:r>
              <a:rPr lang="en-US" altLang="ko-KR" b="1" dirty="0"/>
              <a:t>() </a:t>
            </a:r>
            <a:r>
              <a:rPr lang="ko-KR" altLang="en-US" b="1" dirty="0"/>
              <a:t>메소드는 배열이 갖고 있는 함수</a:t>
            </a:r>
            <a:r>
              <a:rPr lang="en-US" altLang="ko-KR" b="1" dirty="0"/>
              <a:t>(</a:t>
            </a:r>
            <a:r>
              <a:rPr lang="ko-KR" altLang="en-US" b="1" dirty="0"/>
              <a:t>메소드</a:t>
            </a:r>
            <a:r>
              <a:rPr lang="en-US" altLang="ko-KR" b="1" dirty="0"/>
              <a:t>)</a:t>
            </a:r>
            <a:r>
              <a:rPr lang="ko-KR" altLang="en-US" b="1" dirty="0"/>
              <a:t>로써 단순하게 배열 내부의 요소를 사용해서 콜백 함수를 호출</a:t>
            </a:r>
            <a:endParaRPr lang="en-US" altLang="ko-KR" b="1" dirty="0"/>
          </a:p>
          <a:p>
            <a:pPr marL="457200" lvl="1">
              <a:lnSpc>
                <a:spcPct val="150000"/>
              </a:lnSpc>
            </a:pPr>
            <a:endParaRPr lang="en-US" altLang="ko-KR" b="1" dirty="0"/>
          </a:p>
          <a:p>
            <a:pPr marL="457200" lvl="1">
              <a:lnSpc>
                <a:spcPct val="150000"/>
              </a:lnSpc>
            </a:pPr>
            <a:endParaRPr lang="en-US" altLang="ko-KR" sz="900" b="1" dirty="0"/>
          </a:p>
          <a:p>
            <a:pPr marL="457200" lvl="1">
              <a:lnSpc>
                <a:spcPct val="150000"/>
              </a:lnSpc>
            </a:pPr>
            <a:r>
              <a:rPr lang="ko-KR" altLang="en-US" b="1" dirty="0"/>
              <a:t>배열의 </a:t>
            </a:r>
            <a:r>
              <a:rPr lang="en-US" altLang="ko-KR" b="1" dirty="0" err="1"/>
              <a:t>forEach</a:t>
            </a:r>
            <a:r>
              <a:rPr lang="en-US" altLang="ko-KR" b="1" dirty="0"/>
              <a:t>() </a:t>
            </a:r>
            <a:r>
              <a:rPr lang="ko-KR" altLang="en-US" b="1" dirty="0"/>
              <a:t>메소드 </a:t>
            </a:r>
            <a:r>
              <a:rPr lang="en-US" altLang="ko-KR" b="1" dirty="0"/>
              <a:t>(</a:t>
            </a:r>
            <a:r>
              <a:rPr lang="ko-KR" altLang="en-US" b="1" dirty="0"/>
              <a:t>소스 코드 </a:t>
            </a:r>
            <a:r>
              <a:rPr lang="en-US" altLang="ko-KR" b="1" dirty="0"/>
              <a:t>5-2-3.html)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91950" y="6472238"/>
            <a:ext cx="400050" cy="365125"/>
          </a:xfrm>
        </p:spPr>
        <p:txBody>
          <a:bodyPr/>
          <a:lstStyle/>
          <a:p>
            <a:fld id="{6353835A-5E09-4503-B599-6DF340CA3988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75425"/>
            <a:ext cx="4114800" cy="215900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자바스크립트</a:t>
            </a:r>
            <a:endParaRPr lang="ko-KR" altLang="en-US" dirty="0"/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60F49182-03B5-48BA-8B8C-1295C22137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915735"/>
              </p:ext>
            </p:extLst>
          </p:nvPr>
        </p:nvGraphicFramePr>
        <p:xfrm>
          <a:off x="2639616" y="2385560"/>
          <a:ext cx="446649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6492">
                  <a:extLst>
                    <a:ext uri="{9D8B030D-6E8A-4147-A177-3AD203B41FA5}">
                      <a16:colId xmlns:a16="http://schemas.microsoft.com/office/drawing/2014/main" val="8618037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dirty="0">
                          <a:solidFill>
                            <a:srgbClr val="FF0000"/>
                          </a:solidFill>
                        </a:rPr>
                        <a:t>function (value, index, array) { }</a:t>
                      </a:r>
                      <a:endParaRPr lang="ko-KR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20426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312638E2-2554-4F2B-94BC-4228B3CC6C7F}"/>
              </a:ext>
            </a:extLst>
          </p:cNvPr>
          <p:cNvGraphicFramePr>
            <a:graphicFrameLocks noGrp="1"/>
          </p:cNvGraphicFramePr>
          <p:nvPr/>
        </p:nvGraphicFramePr>
        <p:xfrm>
          <a:off x="2135560" y="3604880"/>
          <a:ext cx="5135008" cy="179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5008">
                  <a:extLst>
                    <a:ext uri="{9D8B030D-6E8A-4147-A177-3AD203B41FA5}">
                      <a16:colId xmlns:a16="http://schemas.microsoft.com/office/drawing/2014/main" val="8618037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01 &lt;script&gt;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02   </a:t>
                      </a:r>
                      <a:r>
                        <a:rPr lang="en-US" altLang="ko-KR" sz="1600" b="0" dirty="0" err="1">
                          <a:solidFill>
                            <a:sysClr val="windowText" lastClr="000000"/>
                          </a:solidFill>
                        </a:rPr>
                        <a:t>const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 numbers = [273, 52, 103, 32, 57]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03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04   </a:t>
                      </a:r>
                      <a:r>
                        <a:rPr lang="en-US" altLang="ko-KR" sz="1600" b="0" dirty="0" err="1">
                          <a:solidFill>
                            <a:sysClr val="windowText" lastClr="000000"/>
                          </a:solidFill>
                        </a:rPr>
                        <a:t>numbers.forEach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(function (value, index, array) {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05     console.log(`${index}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</a:rPr>
                        <a:t>번째 요소 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: ${value}`)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06   })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07 &lt;/script&gt;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20426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81DDDB7-5D4C-4116-9D65-0C2C849CBD54}"/>
              </a:ext>
            </a:extLst>
          </p:cNvPr>
          <p:cNvSpPr txBox="1"/>
          <p:nvPr/>
        </p:nvSpPr>
        <p:spPr>
          <a:xfrm>
            <a:off x="7024110" y="4075439"/>
            <a:ext cx="46833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i="0" u="none" strike="noStrike" baseline="0" dirty="0">
                <a:solidFill>
                  <a:srgbClr val="FF0000"/>
                </a:solidFill>
                <a:latin typeface="PCSJUS+RixVeryGoodPM"/>
              </a:rPr>
              <a:t>매개변수로 </a:t>
            </a:r>
            <a:r>
              <a:rPr lang="en-US" altLang="ko-KR" sz="1400" b="0" i="0" u="none" strike="noStrike" baseline="0" dirty="0">
                <a:solidFill>
                  <a:srgbClr val="FF0000"/>
                </a:solidFill>
                <a:latin typeface="PCSJUS+RixVeryGoodPM"/>
              </a:rPr>
              <a:t>value, index, array</a:t>
            </a:r>
            <a:r>
              <a:rPr lang="ko-KR" altLang="en-US" sz="1400" b="0" i="0" u="none" strike="noStrike" baseline="0" dirty="0">
                <a:solidFill>
                  <a:srgbClr val="FF0000"/>
                </a:solidFill>
                <a:latin typeface="PCSJUS+RixVeryGoodPM"/>
              </a:rPr>
              <a:t>를 갖는 콜백 함수를 사용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55CE65A-F941-434A-82CD-3F38FEA56D60}"/>
              </a:ext>
            </a:extLst>
          </p:cNvPr>
          <p:cNvGrpSpPr/>
          <p:nvPr/>
        </p:nvGrpSpPr>
        <p:grpSpPr>
          <a:xfrm>
            <a:off x="5235551" y="4245203"/>
            <a:ext cx="1788559" cy="164123"/>
            <a:chOff x="4165421" y="3787625"/>
            <a:chExt cx="1788559" cy="164123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6509AB-FE4F-4CA6-AB96-E4A1B193A4E2}"/>
                </a:ext>
              </a:extLst>
            </p:cNvPr>
            <p:cNvCxnSpPr/>
            <p:nvPr/>
          </p:nvCxnSpPr>
          <p:spPr>
            <a:xfrm>
              <a:off x="4165421" y="3951748"/>
              <a:ext cx="1524000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434A15-BADE-441E-9C8B-0697C2B3B001}"/>
                </a:ext>
              </a:extLst>
            </p:cNvPr>
            <p:cNvSpPr/>
            <p:nvPr/>
          </p:nvSpPr>
          <p:spPr>
            <a:xfrm>
              <a:off x="4781673" y="3787625"/>
              <a:ext cx="1172307" cy="152400"/>
            </a:xfrm>
            <a:custGeom>
              <a:avLst/>
              <a:gdLst>
                <a:gd name="connsiteX0" fmla="*/ 0 w 1172307"/>
                <a:gd name="connsiteY0" fmla="*/ 152400 h 152400"/>
                <a:gd name="connsiteX1" fmla="*/ 0 w 1172307"/>
                <a:gd name="connsiteY1" fmla="*/ 0 h 152400"/>
                <a:gd name="connsiteX2" fmla="*/ 1172307 w 1172307"/>
                <a:gd name="connsiteY2" fmla="*/ 0 h 152400"/>
                <a:gd name="connsiteX3" fmla="*/ 1172307 w 1172307"/>
                <a:gd name="connsiteY3" fmla="*/ 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2307" h="152400">
                  <a:moveTo>
                    <a:pt x="0" y="152400"/>
                  </a:moveTo>
                  <a:lnTo>
                    <a:pt x="0" y="0"/>
                  </a:lnTo>
                  <a:lnTo>
                    <a:pt x="1172307" y="0"/>
                  </a:lnTo>
                  <a:lnTo>
                    <a:pt x="1172307" y="0"/>
                  </a:ln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5014C535-C377-48A2-8740-ED19D2C05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168" y="4622475"/>
            <a:ext cx="1853960" cy="180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3074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중간고사 관련 </a:t>
            </a:r>
            <a:r>
              <a:rPr lang="en-US" altLang="ko-KR" dirty="0"/>
              <a:t>review (</a:t>
            </a:r>
            <a:r>
              <a:rPr lang="en-US" altLang="ko-KR" dirty="0" err="1"/>
              <a:t>forEach</a:t>
            </a:r>
            <a:r>
              <a:rPr lang="en-US" altLang="ko-KR" dirty="0"/>
              <a:t>)</a:t>
            </a:r>
            <a:endParaRPr lang="x-none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문서 객체 가져오기</a:t>
            </a:r>
            <a:endParaRPr lang="en-US" altLang="ko-KR" sz="1800" b="0" i="0" u="none" strike="noStrike" baseline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r>
              <a:rPr lang="en-US" altLang="ko-KR" sz="1600" b="0" i="0" u="none" strike="noStrike" baseline="0" dirty="0" err="1">
                <a:solidFill>
                  <a:srgbClr val="000000"/>
                </a:solidFill>
                <a:latin typeface="+mn-ea"/>
                <a:ea typeface="+mn-ea"/>
              </a:rPr>
              <a:t>querySelctorAll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()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메소드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: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문서 객체 여러 개를 배열로 읽어들이는 함수</a:t>
            </a:r>
            <a:endParaRPr lang="en-US" altLang="ko-KR" sz="1600" b="0" i="0" u="none" strike="noStrike" baseline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querySelectorAll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()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메소드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graphicFrame>
        <p:nvGraphicFramePr>
          <p:cNvPr id="61" name="Table 4">
            <a:extLst>
              <a:ext uri="{FF2B5EF4-FFF2-40B4-BE49-F238E27FC236}">
                <a16:creationId xmlns:a16="http://schemas.microsoft.com/office/drawing/2014/main" id="{311202D8-7C46-48DD-B6F6-092E191D47DC}"/>
              </a:ext>
            </a:extLst>
          </p:cNvPr>
          <p:cNvGraphicFramePr>
            <a:graphicFrameLocks noGrp="1"/>
          </p:cNvGraphicFramePr>
          <p:nvPr/>
        </p:nvGraphicFramePr>
        <p:xfrm>
          <a:off x="2855640" y="2276872"/>
          <a:ext cx="9252521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52521">
                  <a:extLst>
                    <a:ext uri="{9D8B030D-6E8A-4147-A177-3AD203B41FA5}">
                      <a16:colId xmlns:a16="http://schemas.microsoft.com/office/drawing/2014/main" val="861803730"/>
                    </a:ext>
                  </a:extLst>
                </a:gridCol>
              </a:tblGrid>
              <a:tr h="14584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01 &lt;script&gt;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02    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document.addEventListener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('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DOMContentLoaded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', () =&gt; {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03    </a:t>
                      </a:r>
                      <a:r>
                        <a:rPr lang="en-US" altLang="ko-KR" sz="1400" b="0" baseline="0" dirty="0">
                          <a:solidFill>
                            <a:sysClr val="windowText" lastClr="000000"/>
                          </a:solidFill>
                        </a:rPr>
                        <a:t>  </a:t>
                      </a:r>
                      <a:r>
                        <a:rPr lang="en-US" altLang="ko-KR" sz="1400" b="0" dirty="0">
                          <a:solidFill>
                            <a:srgbClr val="FF0000"/>
                          </a:solidFill>
                        </a:rPr>
                        <a:t>// </a:t>
                      </a:r>
                      <a:r>
                        <a:rPr lang="ko-KR" altLang="en-US" sz="1400" b="0" dirty="0">
                          <a:solidFill>
                            <a:srgbClr val="FF0000"/>
                          </a:solidFill>
                        </a:rPr>
                        <a:t>요소를 읽어들입니다</a:t>
                      </a:r>
                      <a:r>
                        <a:rPr lang="en-US" altLang="ko-KR" sz="1400" b="0" dirty="0">
                          <a:solidFill>
                            <a:srgbClr val="FF0000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04      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const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 headers = 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document.querySelectorAll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('h1')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06      </a:t>
                      </a:r>
                      <a:r>
                        <a:rPr lang="en-US" altLang="ko-KR" sz="1400" b="0" dirty="0">
                          <a:solidFill>
                            <a:srgbClr val="FF0000"/>
                          </a:solidFill>
                        </a:rPr>
                        <a:t>// </a:t>
                      </a:r>
                      <a:r>
                        <a:rPr lang="ko-KR" altLang="en-US" sz="1400" b="0" dirty="0">
                          <a:solidFill>
                            <a:srgbClr val="FF0000"/>
                          </a:solidFill>
                        </a:rPr>
                        <a:t>텍스트와 스타일을 변경합니다</a:t>
                      </a:r>
                      <a:r>
                        <a:rPr lang="en-US" altLang="ko-KR" sz="1400" b="0" dirty="0">
                          <a:solidFill>
                            <a:srgbClr val="FF0000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07      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headers.forEach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((header) =&gt; {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08        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header.textContent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 = 'HEADERS’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09        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header.style.color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 = 'white’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10        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header.style.backgroundColor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 = 'black’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11        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header.style.padding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 = '10px'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12      })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13 </a:t>
                      </a:r>
                      <a:r>
                        <a:rPr lang="en-US" altLang="ko-KR" sz="1400" b="0" baseline="0" dirty="0">
                          <a:solidFill>
                            <a:sysClr val="windowText" lastClr="000000"/>
                          </a:solidFill>
                        </a:rPr>
                        <a:t>  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})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14 &lt;/script&gt;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15 &lt;body&gt;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16   &lt;h1&gt;&lt;/h1&gt;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17   &lt;h1&gt;&lt;/h1&gt;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18   &lt;h1&gt;&lt;/h1&gt;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19   &lt;h1&gt;&lt;/h1&gt;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20 &lt;/body&gt;</a:t>
                      </a:r>
                      <a:endParaRPr lang="en-US" altLang="ko-KR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20426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BD4AC9-E7A0-4DB3-951C-FFC1CB7093B2}"/>
              </a:ext>
            </a:extLst>
          </p:cNvPr>
          <p:cNvCxnSpPr/>
          <p:nvPr/>
        </p:nvCxnSpPr>
        <p:spPr>
          <a:xfrm>
            <a:off x="5275385" y="2905783"/>
            <a:ext cx="18756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1A10412-F8FE-41C2-B0F6-567123A3F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208" y="3717032"/>
            <a:ext cx="2912699" cy="207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3633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544" y="44624"/>
            <a:ext cx="6480720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중간고사 관련 </a:t>
            </a:r>
            <a:r>
              <a:rPr lang="en-US" altLang="ko-KR" dirty="0"/>
              <a:t>review  (filter)</a:t>
            </a:r>
            <a:endParaRPr lang="x-none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F851B322-4058-4DCD-9EF7-105CCF1E2C10}"/>
              </a:ext>
            </a:extLst>
          </p:cNvPr>
          <p:cNvSpPr txBox="1">
            <a:spLocks/>
          </p:cNvSpPr>
          <p:nvPr/>
        </p:nvSpPr>
        <p:spPr>
          <a:xfrm>
            <a:off x="119336" y="957495"/>
            <a:ext cx="5112568" cy="4999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b="0" i="0" u="none" strike="noStrike" baseline="0" dirty="0">
                <a:solidFill>
                  <a:srgbClr val="000000"/>
                </a:solidFill>
                <a:latin typeface="YoonV YoonMyungjo100Std_OTF"/>
              </a:rPr>
              <a:t>보기처럼 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YoonV YoonMyungjo100Std_OTF"/>
              </a:rPr>
              <a:t>numbers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YoonV YoonMyungjo100Std_OTF"/>
              </a:rPr>
              <a:t>라는 </a:t>
            </a:r>
            <a:r>
              <a:rPr lang="ko-KR" altLang="en-US" b="0" i="0" u="none" strike="noStrike" baseline="0" dirty="0" err="1">
                <a:solidFill>
                  <a:srgbClr val="000000"/>
                </a:solidFill>
                <a:latin typeface="YoonV YoonMyungjo100Std_OTF"/>
              </a:rPr>
              <a:t>배열값이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YoonV YoonMyungjo100Std_OTF"/>
              </a:rPr>
              <a:t> 주어진다면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YoonV YoonMyungjo100Std_OTF"/>
              </a:rPr>
              <a:t>,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YoonV YoonMyungjo100Std_OTF"/>
              </a:rPr>
              <a:t> 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YoonV YoonMyungjo100Std_OTF"/>
              </a:rPr>
              <a:t>filter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YoonV YoonMyungjo100Std_OTF"/>
              </a:rPr>
              <a:t>함수의 콜백 함수 부분을 채워서 </a:t>
            </a:r>
            <a:endParaRPr lang="en-US" altLang="ko-KR" b="0" i="0" u="none" strike="noStrike" baseline="0" dirty="0">
              <a:solidFill>
                <a:srgbClr val="000000"/>
              </a:solidFill>
              <a:latin typeface="YoonV YoonMyungjo100Std_OTF"/>
            </a:endParaRPr>
          </a:p>
          <a:p>
            <a:pPr marL="457200" lvl="1" indent="0">
              <a:buNone/>
            </a:pPr>
            <a:r>
              <a:rPr lang="ko-KR" altLang="en-US" b="0" i="0" u="none" strike="noStrike" baseline="0" dirty="0">
                <a:solidFill>
                  <a:srgbClr val="000000"/>
                </a:solidFill>
                <a:latin typeface="YoonV YoonMyungjo100Std_OTF"/>
              </a:rPr>
              <a:t>     ① 홀수만 추출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YoonV YoonMyungjo100Std_OTF"/>
              </a:rPr>
              <a:t>,  ② 100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YoonV YoonMyungjo100Std_OTF"/>
              </a:rPr>
              <a:t>이하의 수만 추출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YoonV YoonMyungjo100Std_OTF"/>
              </a:rPr>
              <a:t>, </a:t>
            </a:r>
            <a:br>
              <a:rPr lang="en-US" altLang="ko-KR" b="0" i="0" u="none" strike="noStrike" baseline="0" dirty="0">
                <a:solidFill>
                  <a:srgbClr val="000000"/>
                </a:solidFill>
                <a:latin typeface="YoonV YoonMyungjo100Std_OTF"/>
              </a:rPr>
            </a:br>
            <a:r>
              <a:rPr lang="en-US" altLang="ko-KR" b="0" i="0" u="none" strike="noStrike" baseline="0" dirty="0">
                <a:solidFill>
                  <a:srgbClr val="000000"/>
                </a:solidFill>
                <a:latin typeface="YoonV YoonMyungjo100Std_OTF"/>
              </a:rPr>
              <a:t>     ③ 5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YoonV YoonMyungjo100Std_OTF"/>
              </a:rPr>
              <a:t>로 나눈 나머지가 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YoonV YoonMyungjo100Std_OTF"/>
              </a:rPr>
              <a:t>0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YoonV YoonMyungjo100Std_OTF"/>
              </a:rPr>
              <a:t>인 수만 추출하는 </a:t>
            </a:r>
            <a:endParaRPr lang="en-US" altLang="ko-KR" b="0" i="0" u="none" strike="noStrike" baseline="0" dirty="0">
              <a:solidFill>
                <a:srgbClr val="000000"/>
              </a:solidFill>
              <a:latin typeface="YoonV YoonMyungjo100Std_OTF"/>
            </a:endParaRPr>
          </a:p>
          <a:p>
            <a:pPr marL="457200" lvl="1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YoonV YoonMyungjo100Std_OTF"/>
              </a:rPr>
              <a:t>   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YoonV YoonMyungjo100Std_OTF"/>
              </a:rPr>
              <a:t> 코드의 실행 결과를 적어 보기</a:t>
            </a:r>
            <a:endParaRPr lang="en-US" altLang="ko-KR" sz="2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46D6130-A9E2-4553-90DA-5C16B63D9C77}"/>
              </a:ext>
            </a:extLst>
          </p:cNvPr>
          <p:cNvGrpSpPr/>
          <p:nvPr/>
        </p:nvGrpSpPr>
        <p:grpSpPr>
          <a:xfrm>
            <a:off x="5519936" y="908720"/>
            <a:ext cx="6192688" cy="5663089"/>
            <a:chOff x="5562166" y="957495"/>
            <a:chExt cx="6192688" cy="566308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5E44E6F-69AC-488D-A8CE-0D8D8BC72299}"/>
                </a:ext>
              </a:extLst>
            </p:cNvPr>
            <p:cNvSpPr txBox="1"/>
            <p:nvPr/>
          </p:nvSpPr>
          <p:spPr>
            <a:xfrm>
              <a:off x="5562166" y="957495"/>
              <a:ext cx="6192688" cy="566308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altLang="ko-KR" sz="1600" b="0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&lt;!DOCTYPE</a:t>
              </a:r>
              <a:r>
                <a:rPr lang="en-US" altLang="ko-KR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altLang="ko-KR" sz="1600" b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html</a:t>
              </a:r>
              <a:r>
                <a:rPr lang="en-US" altLang="ko-KR" sz="1600" b="0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600" b="0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&lt;html&gt;</a:t>
              </a:r>
              <a:endPara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</a:t>
              </a:r>
              <a:r>
                <a:rPr lang="en-US" altLang="ko-KR" sz="1600" b="0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&lt;head&gt;</a:t>
              </a:r>
              <a:endPara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lang="en-US" altLang="ko-KR" sz="1600" b="0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&lt;title&gt;&lt;/title&gt;</a:t>
              </a:r>
              <a:endPara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lang="en-US" altLang="ko-KR" sz="1600" b="0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&lt;script&gt;</a:t>
              </a:r>
              <a:endPara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  </a:t>
              </a:r>
              <a:r>
                <a:rPr lang="en-US" altLang="ko-KR" sz="16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// </a:t>
              </a:r>
              <a:r>
                <a:rPr lang="ko-KR" altLang="en-US" sz="16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변수를 선언</a:t>
              </a:r>
              <a:endPara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ko-KR" altLang="en-US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  </a:t>
              </a:r>
              <a:r>
                <a:rPr lang="en-US" altLang="ko-KR" sz="16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let</a:t>
              </a:r>
              <a:r>
                <a:rPr lang="en-US" altLang="ko-KR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altLang="ko-KR" sz="16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numbers</a:t>
              </a:r>
              <a:r>
                <a:rPr lang="en-US" altLang="ko-KR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= [</a:t>
              </a:r>
              <a:r>
                <a:rPr lang="en-US" altLang="ko-KR" sz="16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273</a:t>
              </a:r>
              <a:r>
                <a:rPr lang="en-US" altLang="ko-KR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 </a:t>
              </a:r>
              <a:r>
                <a:rPr lang="en-US" altLang="ko-KR" sz="16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52</a:t>
              </a:r>
              <a:r>
                <a:rPr lang="en-US" altLang="ko-KR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 </a:t>
              </a:r>
              <a:r>
                <a:rPr lang="en-US" altLang="ko-KR" sz="16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103</a:t>
              </a:r>
              <a:r>
                <a:rPr lang="en-US" altLang="ko-KR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 </a:t>
              </a:r>
              <a:r>
                <a:rPr lang="en-US" altLang="ko-KR" sz="16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32</a:t>
              </a:r>
              <a:r>
                <a:rPr lang="en-US" altLang="ko-KR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 </a:t>
              </a:r>
              <a:r>
                <a:rPr lang="en-US" altLang="ko-KR" sz="16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57</a:t>
              </a:r>
              <a:r>
                <a:rPr lang="en-US" altLang="ko-KR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 </a:t>
              </a:r>
              <a:r>
                <a:rPr lang="en-US" altLang="ko-KR" sz="16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25</a:t>
              </a:r>
              <a:r>
                <a:rPr lang="en-US" altLang="ko-KR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 </a:t>
              </a:r>
              <a:r>
                <a:rPr lang="en-US" altLang="ko-KR" sz="16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76</a:t>
              </a:r>
              <a:r>
                <a:rPr lang="en-US" altLang="ko-KR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];</a:t>
              </a:r>
            </a:p>
            <a:p>
              <a:br>
                <a:rPr lang="en-US" altLang="ko-KR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ko-KR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  </a:t>
              </a:r>
              <a:r>
                <a:rPr lang="en-US" altLang="ko-KR" sz="16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// </a:t>
              </a:r>
              <a:r>
                <a:rPr lang="ko-KR" altLang="en-US" sz="16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처리</a:t>
              </a:r>
              <a:endPara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ko-KR" altLang="en-US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  </a:t>
              </a:r>
              <a:r>
                <a:rPr lang="en-US" altLang="ko-KR" sz="16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// (1) </a:t>
              </a:r>
              <a:r>
                <a:rPr lang="ko-KR" altLang="en-US" sz="16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홀수만 추출</a:t>
              </a:r>
              <a:endPara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ko-KR" altLang="en-US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  </a:t>
              </a:r>
              <a:r>
                <a:rPr lang="en-US" altLang="ko-KR" sz="16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numbers</a:t>
              </a:r>
              <a:r>
                <a:rPr lang="en-US" altLang="ko-KR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= </a:t>
              </a:r>
              <a:r>
                <a:rPr lang="en-US" altLang="ko-KR" sz="1600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numbers</a:t>
              </a:r>
              <a:r>
                <a:rPr lang="en-US" altLang="ko-KR" sz="16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sz="1600" b="0" dirty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filter</a:t>
              </a:r>
              <a:r>
                <a:rPr lang="en-US" altLang="ko-KR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((</a:t>
              </a:r>
              <a:r>
                <a:rPr lang="en-US" altLang="ko-KR" sz="16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altLang="ko-KR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 </a:t>
              </a:r>
              <a:r>
                <a:rPr lang="en-US" altLang="ko-KR" sz="16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=&gt;</a:t>
              </a:r>
              <a:r>
                <a:rPr lang="en-US" altLang="ko-KR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altLang="ko-KR" sz="16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altLang="ko-KR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% </a:t>
              </a:r>
              <a:r>
                <a:rPr lang="en-US" altLang="ko-KR" sz="16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altLang="ko-KR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== </a:t>
              </a:r>
              <a:r>
                <a:rPr lang="en-US" altLang="ko-KR" sz="16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altLang="ko-KR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r>
                <a:rPr lang="en-US" altLang="ko-KR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  </a:t>
              </a:r>
              <a:r>
                <a:rPr lang="en-US" altLang="ko-KR" sz="16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// (2) 100 </a:t>
              </a:r>
              <a:r>
                <a:rPr lang="ko-KR" altLang="en-US" sz="16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이하의 수만 추출</a:t>
              </a:r>
              <a:endPara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ko-KR" altLang="en-US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  </a:t>
              </a:r>
              <a:r>
                <a:rPr lang="en-US" altLang="ko-KR" sz="16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numbers</a:t>
              </a:r>
              <a:r>
                <a:rPr lang="en-US" altLang="ko-KR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= </a:t>
              </a:r>
              <a:r>
                <a:rPr lang="en-US" altLang="ko-KR" sz="1600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numbers</a:t>
              </a:r>
              <a:r>
                <a:rPr lang="en-US" altLang="ko-KR" sz="16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sz="1600" b="0" dirty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filter</a:t>
              </a:r>
              <a:r>
                <a:rPr lang="en-US" altLang="ko-KR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((</a:t>
              </a:r>
              <a:r>
                <a:rPr lang="en-US" altLang="ko-KR" sz="16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altLang="ko-KR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 </a:t>
              </a:r>
              <a:r>
                <a:rPr lang="en-US" altLang="ko-KR" sz="16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=&gt;</a:t>
              </a:r>
              <a:r>
                <a:rPr lang="en-US" altLang="ko-KR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altLang="ko-KR" sz="16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altLang="ko-KR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&lt;= </a:t>
              </a:r>
              <a:r>
                <a:rPr lang="en-US" altLang="ko-KR" sz="16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100</a:t>
              </a:r>
              <a:r>
                <a:rPr lang="en-US" altLang="ko-KR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r>
                <a:rPr lang="en-US" altLang="ko-KR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  </a:t>
              </a:r>
              <a:r>
                <a:rPr lang="en-US" altLang="ko-KR" sz="16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// (3) 5</a:t>
              </a:r>
              <a:r>
                <a:rPr lang="ko-KR" altLang="en-US" sz="16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로 나눈 나머지가 </a:t>
              </a:r>
              <a:r>
                <a:rPr lang="en-US" altLang="ko-KR" sz="16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ko-KR" altLang="en-US" sz="16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인 수만 추출</a:t>
              </a:r>
              <a:endPara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ko-KR" altLang="en-US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  </a:t>
              </a:r>
              <a:r>
                <a:rPr lang="en-US" altLang="ko-KR" sz="16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numbers</a:t>
              </a:r>
              <a:r>
                <a:rPr lang="en-US" altLang="ko-KR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= </a:t>
              </a:r>
              <a:r>
                <a:rPr lang="en-US" altLang="ko-KR" sz="1600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numbers</a:t>
              </a:r>
              <a:r>
                <a:rPr lang="en-US" altLang="ko-KR" sz="16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sz="1600" b="0" dirty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filter</a:t>
              </a:r>
              <a:r>
                <a:rPr lang="en-US" altLang="ko-KR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((</a:t>
              </a:r>
              <a:r>
                <a:rPr lang="en-US" altLang="ko-KR" sz="16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altLang="ko-KR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 </a:t>
              </a:r>
              <a:r>
                <a:rPr lang="en-US" altLang="ko-KR" sz="16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=&gt;</a:t>
              </a:r>
              <a:r>
                <a:rPr lang="en-US" altLang="ko-KR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altLang="ko-KR" sz="16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x</a:t>
              </a:r>
              <a:r>
                <a:rPr lang="en-US" altLang="ko-KR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% </a:t>
              </a:r>
              <a:r>
                <a:rPr lang="en-US" altLang="ko-KR" sz="16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altLang="ko-KR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== </a:t>
              </a:r>
              <a:r>
                <a:rPr lang="en-US" altLang="ko-KR" sz="16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altLang="ko-KR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br>
                <a:rPr lang="en-US" altLang="ko-KR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ko-KR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  </a:t>
              </a:r>
              <a:r>
                <a:rPr lang="en-US" altLang="ko-KR" sz="16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// </a:t>
              </a:r>
              <a:r>
                <a:rPr lang="ko-KR" altLang="en-US" sz="16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출력합니다</a:t>
              </a:r>
              <a:r>
                <a:rPr lang="en-US" altLang="ko-KR" sz="16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.</a:t>
              </a:r>
              <a:endPara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ko-KR" altLang="en-US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  </a:t>
              </a:r>
              <a:r>
                <a:rPr lang="en-US" altLang="ko-KR" sz="16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console</a:t>
              </a:r>
              <a:r>
                <a:rPr lang="en-US" altLang="ko-KR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sz="1600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log</a:t>
              </a:r>
              <a:r>
                <a:rPr lang="en-US" altLang="ko-KR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ko-KR" sz="16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numbers</a:t>
              </a:r>
              <a:r>
                <a:rPr lang="en-US" altLang="ko-KR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r>
                <a:rPr lang="en-US" altLang="ko-KR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lang="en-US" altLang="ko-KR" sz="1600" b="0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&lt;/script&gt;</a:t>
              </a:r>
              <a:endPara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</a:t>
              </a:r>
              <a:r>
                <a:rPr lang="en-US" altLang="ko-KR" sz="1600" b="0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&lt;/head&gt;</a:t>
              </a:r>
              <a:endPara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</a:t>
              </a:r>
              <a:r>
                <a:rPr lang="en-US" altLang="ko-KR" sz="1600" b="0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&lt;body&gt;&lt;/body&gt;</a:t>
              </a:r>
              <a:r>
                <a:rPr lang="en-US" altLang="ko-KR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</a:p>
            <a:p>
              <a:r>
                <a:rPr lang="en-US" altLang="ko-KR" sz="1600" b="0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&lt;/html&gt;</a:t>
              </a:r>
              <a:endPara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842A2FA-9F5D-4022-ADF0-EE7F7BD0EEEC}"/>
                </a:ext>
              </a:extLst>
            </p:cNvPr>
            <p:cNvSpPr/>
            <p:nvPr/>
          </p:nvSpPr>
          <p:spPr>
            <a:xfrm>
              <a:off x="5663952" y="2227097"/>
              <a:ext cx="5832648" cy="5760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82AF1C7-A319-44EF-9E20-BEE9FA8CF7E1}"/>
              </a:ext>
            </a:extLst>
          </p:cNvPr>
          <p:cNvSpPr txBox="1"/>
          <p:nvPr/>
        </p:nvSpPr>
        <p:spPr>
          <a:xfrm>
            <a:off x="4155832" y="6021288"/>
            <a:ext cx="1332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결과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FF0000"/>
                </a:solidFill>
              </a:rPr>
              <a:t>25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986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중간고사 관련 </a:t>
            </a:r>
            <a:r>
              <a:rPr lang="en-US" altLang="ko-KR" dirty="0"/>
              <a:t>review</a:t>
            </a:r>
            <a:endParaRPr lang="ko-KR" altLang="en-US" dirty="0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2855811" y="472582"/>
            <a:ext cx="184720" cy="415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35" tIns="45717" rIns="91435" bIns="45717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099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9430AD-C938-4D4A-BE93-E5943126F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272" y="887946"/>
            <a:ext cx="2565406" cy="30689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07DC4F-C62F-4DD4-ACE3-6E2F2F326E5D}"/>
              </a:ext>
            </a:extLst>
          </p:cNvPr>
          <p:cNvSpPr txBox="1"/>
          <p:nvPr/>
        </p:nvSpPr>
        <p:spPr>
          <a:xfrm>
            <a:off x="551384" y="1022343"/>
            <a:ext cx="6984776" cy="4770537"/>
          </a:xfrm>
          <a:prstGeom prst="rect">
            <a:avLst/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&lt;head&gt;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&lt;title&gt;&lt;/title&gt;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li:nth-child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(odd) {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yellow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</a:t>
            </a: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&lt;/head&gt;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&lt;h3&gt;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방학중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가보고 싶은 지역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&lt;/h3&gt;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&lt;ul&gt;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강원도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경기도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충청남도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전라남도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경상남도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&lt;/ul&gt;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D72297-53B1-4208-936B-2B03E0CD626B}"/>
              </a:ext>
            </a:extLst>
          </p:cNvPr>
          <p:cNvSpPr txBox="1"/>
          <p:nvPr/>
        </p:nvSpPr>
        <p:spPr>
          <a:xfrm>
            <a:off x="4295800" y="4347052"/>
            <a:ext cx="7488832" cy="2308324"/>
          </a:xfrm>
          <a:prstGeom prst="rect">
            <a:avLst/>
          </a:prstGeom>
          <a:ln w="63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&lt;script&gt;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DOMContentLoaded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lists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querySelectorAll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'li'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lists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  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"yellow"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})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16E480-B0E9-41B8-A525-3A8B443401A4}"/>
              </a:ext>
            </a:extLst>
          </p:cNvPr>
          <p:cNvSpPr txBox="1"/>
          <p:nvPr/>
        </p:nvSpPr>
        <p:spPr>
          <a:xfrm>
            <a:off x="5015880" y="1412776"/>
            <a:ext cx="1311710" cy="64918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css3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4F3EA1-EDCB-4D01-B20F-31432C663F7F}"/>
              </a:ext>
            </a:extLst>
          </p:cNvPr>
          <p:cNvSpPr txBox="1"/>
          <p:nvPr/>
        </p:nvSpPr>
        <p:spPr>
          <a:xfrm>
            <a:off x="6168008" y="3827701"/>
            <a:ext cx="2232248" cy="519351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rgbClr val="FF0000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ko-KR" altLang="en-US" sz="1800" dirty="0"/>
              <a:t>자바스크립트</a:t>
            </a: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A964320C-0740-42B6-B248-9DA9B6574BFC}"/>
              </a:ext>
            </a:extLst>
          </p:cNvPr>
          <p:cNvSpPr/>
          <p:nvPr/>
        </p:nvSpPr>
        <p:spPr>
          <a:xfrm>
            <a:off x="6425348" y="1785842"/>
            <a:ext cx="1448249" cy="2012907"/>
          </a:xfrm>
          <a:custGeom>
            <a:avLst/>
            <a:gdLst>
              <a:gd name="connsiteX0" fmla="*/ 0 w 1448249"/>
              <a:gd name="connsiteY0" fmla="*/ 0 h 2012907"/>
              <a:gd name="connsiteX1" fmla="*/ 1411490 w 1448249"/>
              <a:gd name="connsiteY1" fmla="*/ 785524 h 2012907"/>
              <a:gd name="connsiteX2" fmla="*/ 895989 w 1448249"/>
              <a:gd name="connsiteY2" fmla="*/ 2012907 h 2012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8249" h="2012907">
                <a:moveTo>
                  <a:pt x="0" y="0"/>
                </a:moveTo>
                <a:cubicBezTo>
                  <a:pt x="631079" y="225019"/>
                  <a:pt x="1262158" y="450039"/>
                  <a:pt x="1411490" y="785524"/>
                </a:cubicBezTo>
                <a:cubicBezTo>
                  <a:pt x="1560822" y="1121009"/>
                  <a:pt x="1228405" y="1566958"/>
                  <a:pt x="895989" y="2012907"/>
                </a:cubicBezTo>
              </a:path>
            </a:pathLst>
          </a:custGeom>
          <a:ln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8311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55640" y="44624"/>
            <a:ext cx="5616624" cy="576064"/>
          </a:xfrm>
        </p:spPr>
        <p:txBody>
          <a:bodyPr/>
          <a:lstStyle/>
          <a:p>
            <a:r>
              <a:rPr lang="ko-KR" altLang="en-US" dirty="0"/>
              <a:t>중간고사 관련 실습 유형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66646-2C3F-475B-B2D5-611D7369E382}"/>
              </a:ext>
            </a:extLst>
          </p:cNvPr>
          <p:cNvSpPr txBox="1"/>
          <p:nvPr/>
        </p:nvSpPr>
        <p:spPr>
          <a:xfrm>
            <a:off x="1559496" y="908720"/>
            <a:ext cx="9577064" cy="452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</a:pPr>
            <a:r>
              <a:rPr lang="en-US" altLang="ko-KR" b="1" dirty="0"/>
              <a:t>1. </a:t>
            </a:r>
            <a:r>
              <a:rPr lang="ko-KR" altLang="en-US" b="1" dirty="0"/>
              <a:t>이미지를 클릭할 때 마다 </a:t>
            </a:r>
            <a:r>
              <a:rPr lang="en-US" altLang="ko-KR" b="1" dirty="0"/>
              <a:t>90</a:t>
            </a:r>
            <a:r>
              <a:rPr lang="ko-KR" altLang="en-US" b="1" dirty="0" err="1"/>
              <a:t>도씩</a:t>
            </a:r>
            <a:r>
              <a:rPr lang="ko-KR" altLang="en-US" b="1" dirty="0"/>
              <a:t> 회전시키는 웹 페이지를 작성하라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48581D-588C-4AB0-AF79-79D6D0EA6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3" y="1700808"/>
            <a:ext cx="2028983" cy="17415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0010AD4-35B2-4CD4-A2D5-28EC3B1B9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04" y="3524806"/>
            <a:ext cx="2229814" cy="15603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CB9BAF-F23E-4DE2-A5E0-C1785C7D83B4}"/>
              </a:ext>
            </a:extLst>
          </p:cNvPr>
          <p:cNvSpPr txBox="1"/>
          <p:nvPr/>
        </p:nvSpPr>
        <p:spPr>
          <a:xfrm>
            <a:off x="4943872" y="1556792"/>
            <a:ext cx="5184576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&lt;html&gt;&lt;head&gt;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&lt;meta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&lt;title&gt;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transform:rotate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&lt;/title&gt;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"rotate("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"deg)"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+=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%=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360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&lt;/head&gt;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&lt;h3&gt;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클릭하면 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도 회전합니다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&lt;/h3&gt;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"media/spongebob.png"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"100"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"100"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"animation"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(this)"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242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55640" y="44624"/>
            <a:ext cx="5616624" cy="576064"/>
          </a:xfrm>
        </p:spPr>
        <p:txBody>
          <a:bodyPr/>
          <a:lstStyle/>
          <a:p>
            <a:r>
              <a:rPr lang="ko-KR" altLang="en-US" dirty="0"/>
              <a:t>중간고사 관련 실습 유형</a:t>
            </a:r>
          </a:p>
        </p:txBody>
      </p:sp>
      <p:sp>
        <p:nvSpPr>
          <p:cNvPr id="12" name="텍스트 개체 틀 8">
            <a:extLst>
              <a:ext uri="{FF2B5EF4-FFF2-40B4-BE49-F238E27FC236}">
                <a16:creationId xmlns:a16="http://schemas.microsoft.com/office/drawing/2014/main" id="{474FB269-7526-4496-A495-2F1C3586FD90}"/>
              </a:ext>
            </a:extLst>
          </p:cNvPr>
          <p:cNvSpPr txBox="1">
            <a:spLocks/>
          </p:cNvSpPr>
          <p:nvPr/>
        </p:nvSpPr>
        <p:spPr>
          <a:xfrm>
            <a:off x="1487488" y="1052736"/>
            <a:ext cx="11281052" cy="4999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ko-KR" sz="2000" b="1" i="0" u="none" strike="noStrike" baseline="0" dirty="0">
                <a:solidFill>
                  <a:srgbClr val="000000"/>
                </a:solidFill>
                <a:latin typeface="YoonV YoonMyungjo100Std_OTF"/>
              </a:rPr>
              <a:t>2. </a:t>
            </a:r>
            <a:r>
              <a:rPr lang="ko-KR" altLang="en-US" sz="2000" b="1" i="0" u="none" strike="noStrike" baseline="0" dirty="0">
                <a:solidFill>
                  <a:srgbClr val="000000"/>
                </a:solidFill>
                <a:latin typeface="YoonV YoonMyungjo100Std_OTF"/>
              </a:rPr>
              <a:t>다음 과정에 따라 최대값을 찾는 </a:t>
            </a:r>
            <a:r>
              <a:rPr lang="en-US" altLang="ko-KR" sz="2000" b="1" i="0" u="none" strike="noStrike" baseline="0" dirty="0">
                <a:solidFill>
                  <a:srgbClr val="000000"/>
                </a:solidFill>
                <a:latin typeface="YoonV YoonMyungjo100Std_OTF"/>
              </a:rPr>
              <a:t>max() </a:t>
            </a:r>
            <a:r>
              <a:rPr lang="ko-KR" altLang="en-US" sz="2000" b="1" i="0" u="none" strike="noStrike" baseline="0" dirty="0">
                <a:solidFill>
                  <a:srgbClr val="000000"/>
                </a:solidFill>
                <a:latin typeface="YoonV YoonMyungjo100Std_OTF"/>
              </a:rPr>
              <a:t>함수를 만들어보기</a:t>
            </a:r>
            <a:endParaRPr lang="en-US" altLang="ko-KR" sz="2000" b="1" i="0" u="none" strike="noStrike" baseline="0" dirty="0">
              <a:solidFill>
                <a:srgbClr val="000000"/>
              </a:solidFill>
              <a:latin typeface="YoonV YoonMyungjo100Std_OTF"/>
            </a:endParaRPr>
          </a:p>
          <a:p>
            <a:pPr lvl="2"/>
            <a:r>
              <a:rPr lang="ko-KR" altLang="en-US" sz="1800" dirty="0">
                <a:solidFill>
                  <a:srgbClr val="000000"/>
                </a:solidFill>
                <a:latin typeface="YoonV YoonMyungjo100Std_OTF"/>
              </a:rPr>
              <a:t>매개변수로 </a:t>
            </a:r>
            <a:r>
              <a:rPr lang="en-US" altLang="ko-KR" sz="1800" dirty="0">
                <a:solidFill>
                  <a:srgbClr val="000000"/>
                </a:solidFill>
                <a:latin typeface="YoonV YoonMyungjo100Std_OTF"/>
              </a:rPr>
              <a:t>max([1, 2, 3, 4])</a:t>
            </a:r>
            <a:r>
              <a:rPr lang="ko-KR" altLang="en-US" sz="1800" dirty="0">
                <a:solidFill>
                  <a:srgbClr val="000000"/>
                </a:solidFill>
                <a:latin typeface="YoonV YoonMyungjo100Std_OTF"/>
              </a:rPr>
              <a:t>와 같은 배열을 받는 </a:t>
            </a:r>
            <a:r>
              <a:rPr lang="en-US" altLang="ko-KR" sz="1800" dirty="0">
                <a:solidFill>
                  <a:srgbClr val="000000"/>
                </a:solidFill>
                <a:latin typeface="YoonV YoonMyungjo100Std_OTF"/>
              </a:rPr>
              <a:t>max() </a:t>
            </a:r>
            <a:r>
              <a:rPr lang="ko-KR" altLang="en-US" sz="1800" dirty="0">
                <a:solidFill>
                  <a:srgbClr val="000000"/>
                </a:solidFill>
                <a:latin typeface="YoonV YoonMyungjo100Std_OTF"/>
              </a:rPr>
              <a:t>함수 만들기</a:t>
            </a:r>
            <a:endParaRPr lang="en-US" altLang="ko-KR" sz="1800" dirty="0">
              <a:solidFill>
                <a:srgbClr val="000000"/>
              </a:solidFill>
              <a:latin typeface="YoonV YoonMyungjo100Std_OTF"/>
            </a:endParaRPr>
          </a:p>
          <a:p>
            <a:pPr marL="800100" lvl="1" indent="-342900">
              <a:buFont typeface="+mj-lt"/>
              <a:buAutoNum type="arabicPeriod" startAt="2"/>
            </a:pPr>
            <a:endParaRPr lang="en-US" altLang="ko-KR" sz="1600" dirty="0">
              <a:solidFill>
                <a:srgbClr val="000000"/>
              </a:solidFill>
              <a:latin typeface="YoonV YoonMyungjo100Std_OTF"/>
            </a:endParaRPr>
          </a:p>
          <a:p>
            <a:pPr marL="800100" lvl="1" indent="-342900">
              <a:buFont typeface="+mj-lt"/>
              <a:buAutoNum type="arabicPeriod" startAt="2"/>
            </a:pPr>
            <a:endParaRPr lang="en-US" altLang="ko-KR" sz="1600" dirty="0">
              <a:solidFill>
                <a:srgbClr val="000000"/>
              </a:solidFill>
              <a:latin typeface="YoonV YoonMyungjo100Std_OTF"/>
            </a:endParaRPr>
          </a:p>
          <a:p>
            <a:pPr marL="800100" lvl="1" indent="-342900">
              <a:buFont typeface="+mj-lt"/>
              <a:buAutoNum type="arabicPeriod" startAt="2"/>
            </a:pPr>
            <a:endParaRPr lang="en-US" altLang="ko-KR" sz="1600" dirty="0">
              <a:solidFill>
                <a:srgbClr val="000000"/>
              </a:solidFill>
              <a:latin typeface="YoonV YoonMyungjo100Std_OTF"/>
            </a:endParaRPr>
          </a:p>
          <a:p>
            <a:pPr marL="800100" lvl="1" indent="-342900">
              <a:buFont typeface="+mj-lt"/>
              <a:buAutoNum type="arabicPeriod" startAt="2"/>
            </a:pPr>
            <a:endParaRPr lang="en-US" altLang="ko-KR" sz="1600" dirty="0">
              <a:solidFill>
                <a:srgbClr val="000000"/>
              </a:solidFill>
              <a:latin typeface="YoonV YoonMyungjo100Std_OTF"/>
            </a:endParaRPr>
          </a:p>
          <a:p>
            <a:pPr marL="800100" lvl="1" indent="-342900">
              <a:buFont typeface="+mj-lt"/>
              <a:buAutoNum type="arabicPeriod" startAt="2"/>
            </a:pPr>
            <a:endParaRPr lang="en-US" altLang="ko-KR" sz="1600" dirty="0">
              <a:solidFill>
                <a:srgbClr val="000000"/>
              </a:solidFill>
              <a:latin typeface="YoonV YoonMyungjo100Std_OTF"/>
            </a:endParaRPr>
          </a:p>
          <a:p>
            <a:pPr marL="800100" lvl="1" indent="-342900">
              <a:buFont typeface="+mj-lt"/>
              <a:buAutoNum type="arabicPeriod" startAt="2"/>
            </a:pP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F0DE2D-82C1-4DE1-B285-7B436C3BB015}"/>
              </a:ext>
            </a:extLst>
          </p:cNvPr>
          <p:cNvSpPr txBox="1"/>
          <p:nvPr/>
        </p:nvSpPr>
        <p:spPr>
          <a:xfrm>
            <a:off x="3431704" y="1916832"/>
            <a:ext cx="4824536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&lt;head&gt;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&lt;title&gt;&lt;/title&gt;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 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data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output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//console.log(max([1,2,3,4]))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&lt;/head&gt;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&lt;body&gt;&lt;/body&gt;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9523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39416" y="1012954"/>
            <a:ext cx="6336703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/>
              <a:t>&lt;!DOCTYPE html&gt;</a:t>
            </a:r>
          </a:p>
          <a:p>
            <a:pPr defTabSz="180000"/>
            <a:r>
              <a:rPr lang="en-US" altLang="ko-KR" sz="1600" dirty="0"/>
              <a:t>&lt;html&gt;</a:t>
            </a:r>
          </a:p>
          <a:p>
            <a:pPr defTabSz="180000"/>
            <a:r>
              <a:rPr lang="en-US" altLang="ko-KR" sz="1600" dirty="0"/>
              <a:t>&lt;head&gt;</a:t>
            </a:r>
          </a:p>
          <a:p>
            <a:pPr defTabSz="180000"/>
            <a:r>
              <a:rPr lang="en-US" altLang="ko-KR" sz="1600" dirty="0"/>
              <a:t>&lt;title&gt;</a:t>
            </a:r>
            <a:r>
              <a:rPr lang="en-US" altLang="ko-KR" sz="1600" dirty="0" err="1"/>
              <a:t>innerHTML</a:t>
            </a:r>
            <a:r>
              <a:rPr lang="en-US" altLang="ko-KR" sz="1600" dirty="0"/>
              <a:t> </a:t>
            </a:r>
            <a:r>
              <a:rPr lang="ko-KR" altLang="en-US" sz="1600" dirty="0"/>
              <a:t>활용</a:t>
            </a:r>
            <a:r>
              <a:rPr lang="en-US" altLang="ko-KR" sz="1600" dirty="0"/>
              <a:t>&lt;/title&gt;</a:t>
            </a:r>
          </a:p>
          <a:p>
            <a:pPr defTabSz="180000"/>
            <a:r>
              <a:rPr lang="en-US" altLang="ko-KR" sz="1600" dirty="0"/>
              <a:t>&lt;script&gt;</a:t>
            </a:r>
          </a:p>
          <a:p>
            <a:pPr defTabSz="180000"/>
            <a:r>
              <a:rPr lang="en-US" altLang="ko-KR" sz="1600" dirty="0"/>
              <a:t>    function change() {</a:t>
            </a:r>
          </a:p>
          <a:p>
            <a:pPr defTabSz="180000"/>
            <a:r>
              <a:rPr lang="en-US" altLang="ko-KR" sz="1600" dirty="0"/>
              <a:t>        let p = </a:t>
            </a:r>
            <a:r>
              <a:rPr lang="en-US" altLang="ko-KR" sz="1600" dirty="0" err="1"/>
              <a:t>document.querySelector</a:t>
            </a:r>
            <a:r>
              <a:rPr lang="en-US" altLang="ko-KR" sz="1600" dirty="0"/>
              <a:t>("#</a:t>
            </a:r>
            <a:r>
              <a:rPr lang="en-US" altLang="ko-KR" sz="1600" dirty="0" err="1"/>
              <a:t>firstP</a:t>
            </a:r>
            <a:r>
              <a:rPr lang="en-US" altLang="ko-KR" sz="1600" dirty="0"/>
              <a:t>");</a:t>
            </a:r>
          </a:p>
          <a:p>
            <a:pPr defTabSz="180000"/>
            <a:r>
              <a:rPr lang="en-US" altLang="ko-KR" sz="1600" dirty="0"/>
              <a:t>        </a:t>
            </a:r>
            <a:r>
              <a:rPr lang="en-US" altLang="ko-KR" sz="1600" dirty="0" err="1"/>
              <a:t>p.innerHTML</a:t>
            </a:r>
            <a:r>
              <a:rPr lang="en-US" altLang="ko-KR" sz="1600" dirty="0"/>
              <a:t>= "</a:t>
            </a:r>
            <a:r>
              <a:rPr lang="ko-KR" altLang="en-US" sz="1600" dirty="0"/>
              <a:t>나의 </a:t>
            </a:r>
            <a:r>
              <a:rPr lang="en-US" altLang="ko-KR" sz="1600" dirty="0"/>
              <a:t>&lt;</a:t>
            </a:r>
            <a:r>
              <a:rPr lang="en-US" altLang="ko-KR" sz="1600" dirty="0" err="1"/>
              <a:t>img</a:t>
            </a:r>
            <a:r>
              <a:rPr lang="en-US" altLang="ko-KR" sz="1600" dirty="0"/>
              <a:t> </a:t>
            </a:r>
            <a:r>
              <a:rPr lang="en-US" altLang="ko-KR" sz="1600" dirty="0" err="1"/>
              <a:t>src</a:t>
            </a:r>
            <a:r>
              <a:rPr lang="en-US" altLang="ko-KR" sz="1600" dirty="0"/>
              <a:t>='media/cat1.png'&gt; </a:t>
            </a:r>
            <a:r>
              <a:rPr lang="ko-KR" altLang="en-US" sz="1600" dirty="0"/>
              <a:t>고양이</a:t>
            </a:r>
            <a:r>
              <a:rPr lang="en-US" altLang="ko-KR" sz="1600" dirty="0"/>
              <a:t>";</a:t>
            </a:r>
          </a:p>
          <a:p>
            <a:pPr defTabSz="180000"/>
            <a:r>
              <a:rPr lang="en-US" altLang="ko-KR" sz="1600" dirty="0"/>
              <a:t>    }</a:t>
            </a:r>
          </a:p>
          <a:p>
            <a:pPr defTabSz="180000"/>
            <a:r>
              <a:rPr lang="en-US" altLang="ko-KR" sz="1600" dirty="0"/>
              <a:t>&lt;/script&gt;</a:t>
            </a:r>
          </a:p>
          <a:p>
            <a:pPr defTabSz="180000"/>
            <a:r>
              <a:rPr lang="en-US" altLang="ko-KR" sz="1600" dirty="0"/>
              <a:t>&lt;/head&gt;</a:t>
            </a:r>
          </a:p>
          <a:p>
            <a:pPr defTabSz="180000"/>
            <a:r>
              <a:rPr lang="en-US" altLang="ko-KR" sz="1600" dirty="0"/>
              <a:t>&lt;body&gt;</a:t>
            </a:r>
          </a:p>
          <a:p>
            <a:pPr defTabSz="180000"/>
            <a:r>
              <a:rPr lang="en-US" altLang="ko-KR" sz="1600" dirty="0"/>
              <a:t>    &lt;h3&gt;</a:t>
            </a:r>
            <a:r>
              <a:rPr lang="en-US" altLang="ko-KR" sz="1600" dirty="0" err="1"/>
              <a:t>innerHTML</a:t>
            </a:r>
            <a:r>
              <a:rPr lang="en-US" altLang="ko-KR" sz="1600" dirty="0"/>
              <a:t> </a:t>
            </a:r>
            <a:r>
              <a:rPr lang="ko-KR" altLang="en-US" sz="1600" dirty="0"/>
              <a:t>활용 </a:t>
            </a:r>
            <a:r>
              <a:rPr lang="en-US" altLang="ko-KR" sz="1600" dirty="0"/>
              <a:t>: </a:t>
            </a:r>
            <a:r>
              <a:rPr lang="ko-KR" altLang="en-US" sz="1600" dirty="0"/>
              <a:t>아래 글자에 클릭하면</a:t>
            </a:r>
          </a:p>
          <a:p>
            <a:pPr defTabSz="180000"/>
            <a:r>
              <a:rPr lang="ko-KR" altLang="en-US" sz="1600" dirty="0"/>
              <a:t>    예쁜 고양이가 보입니다</a:t>
            </a:r>
            <a:r>
              <a:rPr lang="en-US" altLang="ko-KR" sz="1600" dirty="0"/>
              <a:t>.</a:t>
            </a:r>
          </a:p>
          <a:p>
            <a:pPr defTabSz="180000"/>
            <a:r>
              <a:rPr lang="en-US" altLang="ko-KR" sz="1600" dirty="0"/>
              <a:t>    &lt;</a:t>
            </a:r>
            <a:r>
              <a:rPr lang="en-US" altLang="ko-KR" sz="1600" dirty="0" err="1"/>
              <a:t>hr</a:t>
            </a:r>
            <a:r>
              <a:rPr lang="en-US" altLang="ko-KR" sz="1600" dirty="0"/>
              <a:t>&gt;</a:t>
            </a:r>
          </a:p>
          <a:p>
            <a:pPr defTabSz="180000"/>
            <a:r>
              <a:rPr lang="en-US" altLang="ko-KR" sz="1600" dirty="0"/>
              <a:t>    &lt;p id="</a:t>
            </a:r>
            <a:r>
              <a:rPr lang="en-US" altLang="ko-KR" sz="1600" dirty="0" err="1"/>
              <a:t>firstP</a:t>
            </a:r>
            <a:r>
              <a:rPr lang="en-US" altLang="ko-KR" sz="1600" dirty="0"/>
              <a:t>" style="</a:t>
            </a:r>
            <a:r>
              <a:rPr lang="en-US" altLang="ko-KR" sz="1600" dirty="0" err="1"/>
              <a:t>color:blue</a:t>
            </a:r>
            <a:r>
              <a:rPr lang="en-US" altLang="ko-KR" sz="1600" dirty="0"/>
              <a:t>" </a:t>
            </a:r>
          </a:p>
          <a:p>
            <a:pPr defTabSz="180000"/>
            <a:r>
              <a:rPr lang="en-US" altLang="ko-KR" sz="1600" dirty="0"/>
              <a:t>        onclick="change()"&gt;</a:t>
            </a:r>
          </a:p>
          <a:p>
            <a:pPr defTabSz="180000"/>
            <a:r>
              <a:rPr lang="en-US" altLang="ko-KR" sz="1600" dirty="0"/>
              <a:t>        </a:t>
            </a:r>
            <a:r>
              <a:rPr lang="ko-KR" altLang="en-US" sz="1600" dirty="0"/>
              <a:t>여기에	</a:t>
            </a:r>
            <a:r>
              <a:rPr lang="en-US" altLang="ko-KR" sz="1600" dirty="0"/>
              <a:t>&lt;span style="</a:t>
            </a:r>
            <a:r>
              <a:rPr lang="en-US" altLang="ko-KR" sz="1600" dirty="0" err="1"/>
              <a:t>color:red</a:t>
            </a:r>
            <a:r>
              <a:rPr lang="en-US" altLang="ko-KR" sz="1600" dirty="0"/>
              <a:t>"&gt;</a:t>
            </a:r>
            <a:r>
              <a:rPr lang="ko-KR" altLang="en-US" sz="1600" dirty="0"/>
              <a:t>클릭하세요</a:t>
            </a:r>
            <a:r>
              <a:rPr lang="en-US" altLang="ko-KR" sz="1600" dirty="0"/>
              <a:t>&lt;/span&gt;</a:t>
            </a:r>
          </a:p>
          <a:p>
            <a:pPr defTabSz="180000"/>
            <a:r>
              <a:rPr lang="en-US" altLang="ko-KR" sz="1600" dirty="0"/>
              <a:t>    &lt;/p&gt;&lt;/h3&gt;</a:t>
            </a:r>
          </a:p>
          <a:p>
            <a:pPr defTabSz="180000"/>
            <a:r>
              <a:rPr lang="en-US" altLang="ko-KR" sz="1600" dirty="0"/>
              <a:t>&lt;/body&gt;</a:t>
            </a:r>
          </a:p>
          <a:p>
            <a:pPr defTabSz="180000"/>
            <a:r>
              <a:rPr lang="en-US" altLang="ko-KR" sz="1600" dirty="0"/>
              <a:t>&lt;/html&gt;</a:t>
            </a:r>
            <a:endParaRPr lang="ko-KR" altLang="en-US" sz="16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44624"/>
            <a:ext cx="8208912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중간고사 관련 실습 유형 </a:t>
            </a:r>
            <a:r>
              <a:rPr lang="en-US" altLang="ko-KR" dirty="0"/>
              <a:t>3</a:t>
            </a:r>
            <a:r>
              <a:rPr lang="ko-KR" altLang="en-US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69FC94-7B45-414B-883A-0308E3BBF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0325" y="925256"/>
            <a:ext cx="3101421" cy="23922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55910" y="2492896"/>
            <a:ext cx="1872208" cy="510778"/>
          </a:xfrm>
          <a:prstGeom prst="wedgeRoundRectCallout">
            <a:avLst>
              <a:gd name="adj1" fmla="val -57489"/>
              <a:gd name="adj2" fmla="val -1972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마우스 클릭하면 아래와 같이 변경됩니다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266CA9F-560A-4F64-B2E6-96E0850D1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78" y="3356992"/>
            <a:ext cx="2663436" cy="315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9528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중간고사 관련 실습 유형 </a:t>
            </a:r>
            <a:r>
              <a:rPr lang="en-US" altLang="ko-KR" dirty="0"/>
              <a:t>4</a:t>
            </a:r>
            <a:r>
              <a:rPr lang="ko-KR" altLang="en-US" dirty="0"/>
              <a:t> </a:t>
            </a: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2855811" y="472582"/>
            <a:ext cx="184720" cy="415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35" tIns="45717" rIns="91435" bIns="45717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099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BF98A60-452D-4641-81C9-5AE5EEF113C3}"/>
              </a:ext>
            </a:extLst>
          </p:cNvPr>
          <p:cNvSpPr/>
          <p:nvPr/>
        </p:nvSpPr>
        <p:spPr>
          <a:xfrm>
            <a:off x="1369065" y="887946"/>
            <a:ext cx="6204779" cy="57554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/>
              <a:t>&lt;!DOCTYPE html&gt;</a:t>
            </a:r>
          </a:p>
          <a:p>
            <a:pPr defTabSz="180000"/>
            <a:r>
              <a:rPr lang="en-US" altLang="ko-KR" sz="1600" dirty="0"/>
              <a:t>&lt;html&gt;</a:t>
            </a:r>
          </a:p>
          <a:p>
            <a:pPr defTabSz="180000"/>
            <a:r>
              <a:rPr lang="en-US" altLang="ko-KR" sz="1600" dirty="0"/>
              <a:t>&lt;head&gt;&lt;title&gt;</a:t>
            </a:r>
            <a:r>
              <a:rPr lang="en-US" altLang="ko-KR" sz="1600" dirty="0" err="1"/>
              <a:t>window.location</a:t>
            </a:r>
            <a:r>
              <a:rPr lang="ko-KR" altLang="en-US" sz="1600" dirty="0"/>
              <a:t>으로 웹 사이트 접속</a:t>
            </a:r>
            <a:r>
              <a:rPr lang="en-US" altLang="ko-KR" sz="1600" dirty="0"/>
              <a:t>&lt;/title&gt;</a:t>
            </a:r>
          </a:p>
          <a:p>
            <a:pPr defTabSz="180000"/>
            <a:r>
              <a:rPr lang="en-US" altLang="ko-KR" sz="1600" dirty="0"/>
              <a:t>&lt;script&gt;</a:t>
            </a:r>
          </a:p>
          <a:p>
            <a:pPr defTabSz="180000"/>
            <a:r>
              <a:rPr lang="en-US" altLang="ko-KR" sz="1600" dirty="0"/>
              <a:t>function load() {</a:t>
            </a:r>
          </a:p>
          <a:p>
            <a:pPr defTabSz="180000"/>
            <a:r>
              <a:rPr lang="en-US" altLang="ko-KR" sz="1600" dirty="0"/>
              <a:t>	let select = </a:t>
            </a:r>
            <a:r>
              <a:rPr lang="en-US" altLang="ko-KR" sz="1600" dirty="0" err="1"/>
              <a:t>document.getElementById</a:t>
            </a:r>
            <a:r>
              <a:rPr lang="en-US" altLang="ko-KR" sz="1600" dirty="0"/>
              <a:t>("site");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window.location</a:t>
            </a:r>
            <a:r>
              <a:rPr lang="en-US" altLang="ko-KR" sz="1600" dirty="0"/>
              <a:t>=</a:t>
            </a:r>
            <a:r>
              <a:rPr lang="en-US" altLang="ko-KR" sz="1600" dirty="0" err="1"/>
              <a:t>select.options</a:t>
            </a:r>
            <a:r>
              <a:rPr lang="en-US" altLang="ko-KR" sz="1600" dirty="0"/>
              <a:t>[</a:t>
            </a:r>
            <a:r>
              <a:rPr lang="en-US" altLang="ko-KR" sz="1600" dirty="0" err="1"/>
              <a:t>select.selectedIndex</a:t>
            </a:r>
            <a:r>
              <a:rPr lang="en-US" altLang="ko-KR" sz="1600" dirty="0"/>
              <a:t>].value;</a:t>
            </a:r>
          </a:p>
          <a:p>
            <a:pPr defTabSz="180000"/>
            <a:r>
              <a:rPr lang="en-US" altLang="ko-KR" sz="1600" dirty="0"/>
              <a:t>}</a:t>
            </a:r>
          </a:p>
          <a:p>
            <a:pPr defTabSz="180000"/>
            <a:r>
              <a:rPr lang="en-US" altLang="ko-KR" sz="1600" dirty="0"/>
              <a:t>&lt;/script&gt;</a:t>
            </a:r>
          </a:p>
          <a:p>
            <a:pPr defTabSz="180000"/>
            <a:r>
              <a:rPr lang="en-US" altLang="ko-KR" sz="1600" dirty="0"/>
              <a:t>&lt;/head&gt;</a:t>
            </a:r>
          </a:p>
          <a:p>
            <a:pPr defTabSz="180000"/>
            <a:r>
              <a:rPr lang="en-US" altLang="ko-KR" sz="1600" dirty="0"/>
              <a:t>&lt;body&gt;</a:t>
            </a:r>
          </a:p>
          <a:p>
            <a:pPr defTabSz="180000"/>
            <a:r>
              <a:rPr lang="en-US" altLang="ko-KR" sz="1600" dirty="0"/>
              <a:t>&lt;h3&gt;</a:t>
            </a:r>
            <a:r>
              <a:rPr lang="en-US" altLang="ko-KR" sz="1600" dirty="0" err="1"/>
              <a:t>window.location</a:t>
            </a:r>
            <a:r>
              <a:rPr lang="ko-KR" altLang="en-US" sz="1600" dirty="0"/>
              <a:t>으로 웹 사이트 접속</a:t>
            </a:r>
            <a:r>
              <a:rPr lang="en-US" altLang="ko-KR" sz="1600" dirty="0"/>
              <a:t>&lt;/h3&gt;</a:t>
            </a:r>
          </a:p>
          <a:p>
            <a:pPr defTabSz="180000"/>
            <a:r>
              <a:rPr lang="en-US" altLang="ko-KR" sz="1600" dirty="0"/>
              <a:t>&lt;</a:t>
            </a:r>
            <a:r>
              <a:rPr lang="en-US" altLang="ko-KR" sz="1600" dirty="0" err="1"/>
              <a:t>hr</a:t>
            </a:r>
            <a:r>
              <a:rPr lang="en-US" altLang="ko-KR" sz="1600" dirty="0"/>
              <a:t>&gt;</a:t>
            </a:r>
          </a:p>
          <a:p>
            <a:pPr defTabSz="180000"/>
            <a:r>
              <a:rPr lang="ko-KR" altLang="en-US" sz="1600" dirty="0"/>
              <a:t>사이트 선택 </a:t>
            </a:r>
            <a:r>
              <a:rPr lang="en-US" altLang="ko-KR" sz="1600" dirty="0"/>
              <a:t>:</a:t>
            </a:r>
          </a:p>
          <a:p>
            <a:pPr defTabSz="180000"/>
            <a:r>
              <a:rPr lang="en-US" altLang="ko-KR" sz="1600" dirty="0"/>
              <a:t>&lt;select id="site"&gt;</a:t>
            </a:r>
          </a:p>
          <a:p>
            <a:pPr defTabSz="180000"/>
            <a:r>
              <a:rPr lang="en-US" altLang="ko-KR" sz="1600" dirty="0"/>
              <a:t>	&lt;option value="http://www.naver.com" selected&gt;</a:t>
            </a:r>
            <a:r>
              <a:rPr lang="ko-KR" altLang="en-US" sz="1600" dirty="0" err="1"/>
              <a:t>네이버</a:t>
            </a:r>
            <a:endParaRPr lang="ko-KR" altLang="en-US" sz="1600" dirty="0"/>
          </a:p>
          <a:p>
            <a:pPr defTabSz="180000"/>
            <a:r>
              <a:rPr lang="fr-FR" altLang="ko-KR" sz="1600" dirty="0"/>
              <a:t>	&lt;option value="http://www.google.com"&gt;</a:t>
            </a:r>
            <a:r>
              <a:rPr lang="ko-KR" altLang="fr-FR" sz="1600" dirty="0" err="1"/>
              <a:t>구글</a:t>
            </a:r>
            <a:endParaRPr lang="ko-KR" altLang="fr-FR" sz="1600" dirty="0"/>
          </a:p>
          <a:p>
            <a:pPr defTabSz="180000"/>
            <a:r>
              <a:rPr lang="fr-FR" altLang="ko-KR" sz="1600" dirty="0"/>
              <a:t>	&lt;option value="http://www.microsoft.com"&gt;</a:t>
            </a:r>
            <a:r>
              <a:rPr lang="ko-KR" altLang="fr-FR" sz="1600" dirty="0"/>
              <a:t>마이크로소프트</a:t>
            </a:r>
          </a:p>
          <a:p>
            <a:pPr defTabSz="180000"/>
            <a:r>
              <a:rPr lang="en-US" altLang="ko-KR" sz="1600" dirty="0"/>
              <a:t>&lt;/select&gt;</a:t>
            </a:r>
          </a:p>
          <a:p>
            <a:pPr defTabSz="180000"/>
            <a:r>
              <a:rPr lang="en-US" altLang="ko-KR" sz="1600" dirty="0"/>
              <a:t>&lt;p&gt;</a:t>
            </a:r>
          </a:p>
          <a:p>
            <a:pPr defTabSz="180000"/>
            <a:r>
              <a:rPr lang="en-US" altLang="ko-KR" sz="1600" dirty="0"/>
              <a:t>&lt;button onclick="load()"&gt;</a:t>
            </a:r>
            <a:r>
              <a:rPr lang="ko-KR" altLang="en-US" sz="1600" dirty="0"/>
              <a:t>웹 사이트 접속</a:t>
            </a:r>
            <a:r>
              <a:rPr lang="en-US" altLang="ko-KR" sz="1600" dirty="0"/>
              <a:t>&lt;/button&gt;</a:t>
            </a:r>
          </a:p>
          <a:p>
            <a:pPr defTabSz="180000"/>
            <a:r>
              <a:rPr lang="en-US" altLang="ko-KR" sz="1600" dirty="0"/>
              <a:t>&lt;/body&gt;</a:t>
            </a:r>
          </a:p>
          <a:p>
            <a:pPr defTabSz="180000"/>
            <a:r>
              <a:rPr lang="en-US" altLang="ko-KR" sz="1600" dirty="0"/>
              <a:t>&lt;/html&gt;</a:t>
            </a:r>
            <a:endParaRPr lang="ko-KR" altLang="en-US" sz="16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8750A8D-1CDC-429F-BE75-B7AED9412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596" y="1012633"/>
            <a:ext cx="2241680" cy="24009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7DDD10-CB3E-4693-A37C-6BD4BE821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596" y="3573801"/>
            <a:ext cx="2241680" cy="24009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0DA76F2-F81E-457B-94F9-169822942DD8}"/>
              </a:ext>
            </a:extLst>
          </p:cNvPr>
          <p:cNvSpPr txBox="1"/>
          <p:nvPr/>
        </p:nvSpPr>
        <p:spPr>
          <a:xfrm>
            <a:off x="9834553" y="3085096"/>
            <a:ext cx="466745" cy="272415"/>
          </a:xfrm>
          <a:prstGeom prst="wedgeRoundRectCallout">
            <a:avLst>
              <a:gd name="adj1" fmla="val -85266"/>
              <a:gd name="adj2" fmla="val -6820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/>
              <a:t>클릭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82637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브라우저 관련 객체 개요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BOM(Browser Object Model) </a:t>
            </a:r>
            <a:r>
              <a:rPr lang="ko-KR" altLang="en-US" dirty="0"/>
              <a:t>객체들</a:t>
            </a:r>
            <a:r>
              <a:rPr lang="en-US" altLang="ko-KR" dirty="0"/>
              <a:t> </a:t>
            </a:r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lang="ko-KR" altLang="en-US" b="1" dirty="0"/>
              <a:t>자바스크립트로 브라우저를 제어하기 위해 지원되는 객체들</a:t>
            </a:r>
            <a:endParaRPr lang="en-US" altLang="ko-KR" b="1" dirty="0"/>
          </a:p>
          <a:p>
            <a:pPr lvl="2"/>
            <a:r>
              <a:rPr lang="en-US" altLang="ko-KR" sz="1800" dirty="0"/>
              <a:t>HTML </a:t>
            </a:r>
            <a:r>
              <a:rPr lang="ko-KR" altLang="en-US" sz="1800" dirty="0"/>
              <a:t>페이지의 내용과 관계없음</a:t>
            </a:r>
            <a:endParaRPr lang="en-US" altLang="ko-KR" sz="1800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lang="ko-KR" altLang="en-US" b="1" dirty="0"/>
              <a:t>브라우저 공통 </a:t>
            </a:r>
            <a:r>
              <a:rPr lang="en-US" altLang="ko-KR" b="1" dirty="0"/>
              <a:t>BOM </a:t>
            </a:r>
            <a:r>
              <a:rPr lang="ko-KR" altLang="en-US" b="1" dirty="0"/>
              <a:t>객체들과 기능</a:t>
            </a:r>
            <a:endParaRPr lang="en-US" altLang="ko-KR" b="1" dirty="0"/>
          </a:p>
          <a:p>
            <a:pPr lvl="2"/>
            <a:r>
              <a:rPr lang="en-US" altLang="ko-KR" sz="1800" dirty="0"/>
              <a:t>window – </a:t>
            </a:r>
            <a:r>
              <a:rPr lang="ko-KR" altLang="en-US" sz="1800" dirty="0"/>
              <a:t>브라우저 윈도우 모양 제어</a:t>
            </a:r>
            <a:r>
              <a:rPr lang="en-US" altLang="ko-KR" sz="1800" dirty="0"/>
              <a:t>. </a:t>
            </a:r>
            <a:r>
              <a:rPr lang="ko-KR" altLang="en-US" sz="1800" dirty="0"/>
              <a:t>새 윈도우 열기</a:t>
            </a:r>
            <a:r>
              <a:rPr lang="en-US" altLang="ko-KR" sz="1800" dirty="0"/>
              <a:t>/</a:t>
            </a:r>
            <a:r>
              <a:rPr lang="ko-KR" altLang="en-US" sz="1800" dirty="0"/>
              <a:t>닫기</a:t>
            </a:r>
            <a:r>
              <a:rPr lang="en-US" altLang="ko-KR" sz="1800" dirty="0"/>
              <a:t> </a:t>
            </a:r>
          </a:p>
          <a:p>
            <a:pPr lvl="2"/>
            <a:r>
              <a:rPr lang="en-US" altLang="ko-KR" sz="1800" dirty="0"/>
              <a:t>navigator – </a:t>
            </a:r>
            <a:r>
              <a:rPr lang="ko-KR" altLang="en-US" sz="1800" dirty="0"/>
              <a:t>브라우저에 대한 다양한 정보 제공</a:t>
            </a:r>
          </a:p>
          <a:p>
            <a:pPr lvl="2"/>
            <a:r>
              <a:rPr lang="en-US" altLang="ko-KR" sz="1800" dirty="0"/>
              <a:t>history  - </a:t>
            </a:r>
            <a:r>
              <a:rPr lang="ko-KR" altLang="en-US" sz="1800" dirty="0"/>
              <a:t>브라우저 윈도우에</a:t>
            </a:r>
            <a:r>
              <a:rPr lang="en-US" altLang="ko-KR" sz="1800" dirty="0"/>
              <a:t> </a:t>
            </a:r>
            <a:r>
              <a:rPr lang="ko-KR" altLang="en-US" sz="1800" dirty="0" err="1"/>
              <a:t>로드한</a:t>
            </a:r>
            <a:r>
              <a:rPr lang="ko-KR" altLang="en-US" sz="1800" dirty="0"/>
              <a:t> </a:t>
            </a:r>
            <a:r>
              <a:rPr lang="en-US" altLang="ko-KR" sz="1800" dirty="0"/>
              <a:t>URL </a:t>
            </a:r>
            <a:r>
              <a:rPr lang="ko-KR" altLang="en-US" sz="1800" dirty="0"/>
              <a:t>리스트의 </a:t>
            </a:r>
            <a:r>
              <a:rPr lang="ko-KR" altLang="en-US" sz="1800" dirty="0" err="1"/>
              <a:t>히스토리</a:t>
            </a:r>
            <a:r>
              <a:rPr lang="ko-KR" altLang="en-US" sz="1800" dirty="0"/>
              <a:t> 관리</a:t>
            </a:r>
            <a:endParaRPr lang="en-US" altLang="ko-KR" sz="1800" dirty="0"/>
          </a:p>
          <a:p>
            <a:pPr lvl="2"/>
            <a:r>
              <a:rPr lang="en-US" altLang="ko-KR" sz="1800" dirty="0"/>
              <a:t>location – </a:t>
            </a:r>
            <a:r>
              <a:rPr lang="ko-KR" altLang="en-US" sz="1800" dirty="0"/>
              <a:t>브라우저 윈도우에 </a:t>
            </a:r>
            <a:r>
              <a:rPr lang="ko-KR" altLang="en-US" sz="1800" dirty="0" err="1"/>
              <a:t>로드된</a:t>
            </a:r>
            <a:r>
              <a:rPr lang="ko-KR" altLang="en-US" sz="1800" dirty="0"/>
              <a:t> </a:t>
            </a:r>
            <a:r>
              <a:rPr lang="en-US" altLang="ko-KR" sz="1800" dirty="0"/>
              <a:t>HTML </a:t>
            </a:r>
            <a:r>
              <a:rPr lang="ko-KR" altLang="en-US" sz="1800" dirty="0"/>
              <a:t>페이지의 </a:t>
            </a:r>
            <a:r>
              <a:rPr lang="en-US" altLang="ko-KR" sz="1800" dirty="0"/>
              <a:t>URL </a:t>
            </a:r>
            <a:r>
              <a:rPr lang="ko-KR" altLang="en-US" sz="1800" dirty="0"/>
              <a:t>관리</a:t>
            </a:r>
            <a:endParaRPr lang="en-US" altLang="ko-KR" sz="1800" dirty="0"/>
          </a:p>
          <a:p>
            <a:pPr lvl="2"/>
            <a:r>
              <a:rPr lang="en-US" altLang="ko-KR" sz="1800" dirty="0"/>
              <a:t>screen – </a:t>
            </a:r>
            <a:r>
              <a:rPr lang="ko-KR" altLang="en-US" sz="1800" dirty="0"/>
              <a:t>브라우저가 실행되고 있는 스크린 장치에 대한 정보 제공</a:t>
            </a:r>
            <a:endParaRPr lang="en-US" altLang="ko-KR" sz="1800" dirty="0"/>
          </a:p>
          <a:p>
            <a:pPr>
              <a:spcBef>
                <a:spcPts val="1800"/>
              </a:spcBef>
            </a:pPr>
            <a:r>
              <a:rPr lang="en-US" altLang="ko-KR" dirty="0"/>
              <a:t>BOM</a:t>
            </a:r>
            <a:r>
              <a:rPr lang="ko-KR" altLang="en-US" dirty="0"/>
              <a:t>의 국제 표준이 없다</a:t>
            </a:r>
            <a:r>
              <a:rPr lang="en-US" altLang="ko-KR" dirty="0"/>
              <a:t>.</a:t>
            </a:r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lang="ko-KR" altLang="en-US" b="1" dirty="0"/>
              <a:t>브라우저마다 </a:t>
            </a:r>
            <a:r>
              <a:rPr lang="en-US" altLang="ko-KR" b="1" dirty="0"/>
              <a:t>BOM</a:t>
            </a:r>
            <a:r>
              <a:rPr lang="ko-KR" altLang="en-US" b="1" dirty="0"/>
              <a:t> 객체들이 조금씩 다름</a:t>
            </a:r>
            <a:endParaRPr lang="en-US" altLang="ko-KR" b="1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lang="ko-KR" altLang="en-US" b="1" dirty="0"/>
              <a:t>브라우저마다 이름이 같은 </a:t>
            </a:r>
            <a:r>
              <a:rPr lang="en-US" altLang="ko-KR" b="1" dirty="0"/>
              <a:t>BOM </a:t>
            </a:r>
            <a:r>
              <a:rPr lang="ko-KR" altLang="en-US" b="1" dirty="0"/>
              <a:t>객체의 프로퍼티와 메소드 상이</a:t>
            </a:r>
            <a:endParaRPr lang="en-US" altLang="ko-KR" b="1" dirty="0"/>
          </a:p>
          <a:p>
            <a:pPr lvl="2"/>
            <a:endParaRPr lang="en-US" altLang="ko-KR" b="1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30905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중간고사 관련 실습 유형 </a:t>
            </a:r>
            <a:r>
              <a:rPr lang="en-US" altLang="ko-KR" dirty="0"/>
              <a:t>5</a:t>
            </a:r>
            <a:r>
              <a:rPr lang="ko-KR" altLang="en-US" dirty="0"/>
              <a:t> </a:t>
            </a: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2855811" y="472582"/>
            <a:ext cx="184720" cy="415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35" tIns="45717" rIns="91435" bIns="45717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099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ADBA2B7-B374-4DAB-AE7C-272FA37B5B33}"/>
              </a:ext>
            </a:extLst>
          </p:cNvPr>
          <p:cNvSpPr/>
          <p:nvPr/>
        </p:nvSpPr>
        <p:spPr>
          <a:xfrm>
            <a:off x="1433588" y="1014458"/>
            <a:ext cx="6204780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/>
              <a:t>&lt;!DOCTYPE html&gt;</a:t>
            </a:r>
          </a:p>
          <a:p>
            <a:pPr defTabSz="180000"/>
            <a:r>
              <a:rPr lang="en-US" altLang="ko-KR" sz="1600" dirty="0"/>
              <a:t>&lt;html&gt;</a:t>
            </a:r>
          </a:p>
          <a:p>
            <a:pPr defTabSz="180000"/>
            <a:r>
              <a:rPr lang="en-US" altLang="ko-KR" sz="1600" dirty="0"/>
              <a:t>&lt;head&gt;</a:t>
            </a:r>
          </a:p>
          <a:p>
            <a:pPr defTabSz="180000"/>
            <a:r>
              <a:rPr lang="en-US" altLang="ko-KR" sz="1600" dirty="0"/>
              <a:t>&lt;title&gt;this </a:t>
            </a:r>
            <a:r>
              <a:rPr lang="ko-KR" altLang="en-US" sz="1600" dirty="0"/>
              <a:t>활용</a:t>
            </a:r>
            <a:r>
              <a:rPr lang="en-US" altLang="ko-KR" sz="1600" dirty="0"/>
              <a:t>&lt;/title&gt;</a:t>
            </a:r>
          </a:p>
          <a:p>
            <a:pPr defTabSz="180000"/>
            <a:r>
              <a:rPr lang="en-US" altLang="ko-KR" sz="1600" dirty="0"/>
              <a:t>&lt;script&gt;</a:t>
            </a:r>
          </a:p>
          <a:p>
            <a:pPr defTabSz="180000"/>
            <a:r>
              <a:rPr lang="en-US" altLang="ko-KR" sz="1600" dirty="0"/>
              <a:t>function change(obj, size, color) {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obj.style.color</a:t>
            </a:r>
            <a:r>
              <a:rPr lang="en-US" altLang="ko-KR" sz="1600" dirty="0"/>
              <a:t> = color;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obj.style.fontSize</a:t>
            </a:r>
            <a:r>
              <a:rPr lang="en-US" altLang="ko-KR" sz="1600" dirty="0"/>
              <a:t> = size;</a:t>
            </a:r>
          </a:p>
          <a:p>
            <a:pPr defTabSz="180000"/>
            <a:r>
              <a:rPr lang="en-US" altLang="ko-KR" sz="1600" dirty="0"/>
              <a:t>}</a:t>
            </a:r>
          </a:p>
          <a:p>
            <a:pPr defTabSz="180000"/>
            <a:r>
              <a:rPr lang="en-US" altLang="ko-KR" sz="1600" dirty="0"/>
              <a:t>&lt;/script&gt;</a:t>
            </a:r>
          </a:p>
          <a:p>
            <a:pPr defTabSz="180000"/>
            <a:r>
              <a:rPr lang="en-US" altLang="ko-KR" sz="1600" dirty="0"/>
              <a:t>&lt;/head&gt;</a:t>
            </a:r>
          </a:p>
          <a:p>
            <a:pPr defTabSz="180000"/>
            <a:r>
              <a:rPr lang="en-US" altLang="ko-KR" sz="1600" dirty="0"/>
              <a:t>&lt;body&gt;</a:t>
            </a:r>
          </a:p>
          <a:p>
            <a:pPr defTabSz="180000"/>
            <a:r>
              <a:rPr lang="en-US" altLang="ko-KR" sz="1600" dirty="0"/>
              <a:t>&lt;h3&gt;this </a:t>
            </a:r>
            <a:r>
              <a:rPr lang="ko-KR" altLang="en-US" sz="1600" dirty="0"/>
              <a:t>활용</a:t>
            </a:r>
            <a:r>
              <a:rPr lang="en-US" altLang="ko-KR" sz="1600" dirty="0"/>
              <a:t>&lt;/h3&gt;</a:t>
            </a:r>
          </a:p>
          <a:p>
            <a:pPr defTabSz="180000"/>
            <a:r>
              <a:rPr lang="en-US" altLang="ko-KR" sz="1600" dirty="0"/>
              <a:t>&lt;</a:t>
            </a:r>
            <a:r>
              <a:rPr lang="en-US" altLang="ko-KR" sz="1600" dirty="0" err="1"/>
              <a:t>hr</a:t>
            </a:r>
            <a:r>
              <a:rPr lang="en-US" altLang="ko-KR" sz="1600" dirty="0"/>
              <a:t>&gt;</a:t>
            </a:r>
          </a:p>
          <a:p>
            <a:pPr defTabSz="180000"/>
            <a:r>
              <a:rPr lang="en-US" altLang="ko-KR" sz="1600" dirty="0"/>
              <a:t>&lt;button onclick="change(this, '30px', 'red')"&gt;</a:t>
            </a:r>
            <a:r>
              <a:rPr lang="ko-KR" altLang="en-US" sz="1600" dirty="0"/>
              <a:t>버튼</a:t>
            </a:r>
            <a:r>
              <a:rPr lang="en-US" altLang="ko-KR" sz="1600" dirty="0"/>
              <a:t>&lt;/button&gt;</a:t>
            </a:r>
          </a:p>
          <a:p>
            <a:pPr defTabSz="180000"/>
            <a:r>
              <a:rPr lang="en-US" altLang="ko-KR" sz="1600" dirty="0"/>
              <a:t>&lt;button onclick="change(this, '30px', 'blue')"&gt;</a:t>
            </a:r>
            <a:r>
              <a:rPr lang="ko-KR" altLang="en-US" sz="1600" dirty="0"/>
              <a:t>버튼</a:t>
            </a:r>
            <a:r>
              <a:rPr lang="en-US" altLang="ko-KR" sz="1600" dirty="0"/>
              <a:t>&lt;/button&gt;</a:t>
            </a:r>
          </a:p>
          <a:p>
            <a:pPr defTabSz="180000"/>
            <a:r>
              <a:rPr lang="en-US" altLang="ko-KR" sz="1600" dirty="0"/>
              <a:t>&lt;div onclick="change(this, '25px', 'orange')"&gt;</a:t>
            </a:r>
          </a:p>
          <a:p>
            <a:pPr defTabSz="180000"/>
            <a:r>
              <a:rPr lang="en-US" altLang="ko-KR" sz="1600" dirty="0"/>
              <a:t>	</a:t>
            </a:r>
            <a:r>
              <a:rPr lang="ko-KR" altLang="en-US" sz="1600" dirty="0"/>
              <a:t>여기 클릭하면 크기와 색 변경</a:t>
            </a:r>
            <a:endParaRPr lang="en-US" altLang="ko-KR" sz="1600" dirty="0"/>
          </a:p>
          <a:p>
            <a:pPr defTabSz="180000"/>
            <a:r>
              <a:rPr lang="en-US" altLang="ko-KR" sz="1600" dirty="0"/>
              <a:t>&lt;/div&gt;</a:t>
            </a:r>
          </a:p>
          <a:p>
            <a:pPr defTabSz="180000"/>
            <a:r>
              <a:rPr lang="en-US" altLang="ko-KR" sz="1600" dirty="0"/>
              <a:t>&lt;/body&gt;</a:t>
            </a:r>
          </a:p>
          <a:p>
            <a:pPr defTabSz="180000"/>
            <a:r>
              <a:rPr lang="en-US" altLang="ko-KR" sz="1600" dirty="0"/>
              <a:t>&lt;/html&gt;</a:t>
            </a:r>
            <a:endParaRPr lang="ko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10668BE-E2E8-44DA-A707-A78E0E9D9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3184" y="3377840"/>
            <a:ext cx="2867345" cy="26837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B7B7B8-E065-4AF7-90FF-E01EDD5BBD29}"/>
              </a:ext>
            </a:extLst>
          </p:cNvPr>
          <p:cNvSpPr txBox="1"/>
          <p:nvPr/>
        </p:nvSpPr>
        <p:spPr>
          <a:xfrm>
            <a:off x="6855731" y="5471895"/>
            <a:ext cx="1239522" cy="287384"/>
          </a:xfrm>
          <a:prstGeom prst="wedgeRoundRectCallout">
            <a:avLst>
              <a:gd name="adj1" fmla="val 61574"/>
              <a:gd name="adj2" fmla="val -279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88" dirty="0"/>
              <a:t>텍스트 클릭 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D948066-E6E8-4F5A-B90E-B341BF776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5831" y="1014458"/>
            <a:ext cx="2405278" cy="219006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D838708-33DF-464C-929B-B8FF5C2D2E13}"/>
              </a:ext>
            </a:extLst>
          </p:cNvPr>
          <p:cNvSpPr txBox="1"/>
          <p:nvPr/>
        </p:nvSpPr>
        <p:spPr>
          <a:xfrm>
            <a:off x="9496857" y="4802275"/>
            <a:ext cx="1094251" cy="287384"/>
          </a:xfrm>
          <a:prstGeom prst="wedgeRoundRectCallout">
            <a:avLst>
              <a:gd name="adj1" fmla="val -76063"/>
              <a:gd name="adj2" fmla="val 321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88" dirty="0"/>
              <a:t>버튼 클릭 시</a:t>
            </a:r>
          </a:p>
        </p:txBody>
      </p:sp>
    </p:spTree>
    <p:extLst>
      <p:ext uri="{BB962C8B-B14F-4D97-AF65-F5344CB8AC3E}">
        <p14:creationId xmlns:p14="http://schemas.microsoft.com/office/powerpoint/2010/main" val="40935135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728433" y="85884"/>
            <a:ext cx="6204780" cy="541935"/>
          </a:xfrm>
        </p:spPr>
        <p:txBody>
          <a:bodyPr/>
          <a:lstStyle/>
          <a:p>
            <a:r>
              <a:rPr lang="ko-KR" altLang="en-US" dirty="0"/>
              <a:t>중간고사 관련 실습 유형 </a:t>
            </a:r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2855811" y="472582"/>
            <a:ext cx="184720" cy="415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35" tIns="45717" rIns="91435" bIns="45717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099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B0DDCE-2DE3-499B-96A9-913A9814A80C}"/>
              </a:ext>
            </a:extLst>
          </p:cNvPr>
          <p:cNvSpPr txBox="1"/>
          <p:nvPr/>
        </p:nvSpPr>
        <p:spPr>
          <a:xfrm>
            <a:off x="695751" y="1262370"/>
            <a:ext cx="6204779" cy="50167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600"/>
            </a:lvl1pPr>
            <a:lvl2pPr lvl="1"/>
          </a:lstStyle>
          <a:p>
            <a:r>
              <a:rPr lang="en-US" altLang="ko-KR" dirty="0"/>
              <a:t>&lt;!DOCTYPE html&gt; </a:t>
            </a:r>
            <a:endParaRPr lang="ko-KR" altLang="ko-KR" dirty="0"/>
          </a:p>
          <a:p>
            <a:r>
              <a:rPr lang="en-US" altLang="ko-KR" dirty="0"/>
              <a:t>&lt;html&gt; </a:t>
            </a:r>
            <a:endParaRPr lang="ko-KR" altLang="ko-KR" dirty="0"/>
          </a:p>
          <a:p>
            <a:r>
              <a:rPr lang="en-US" altLang="ko-KR" dirty="0"/>
              <a:t>&lt;head&gt; </a:t>
            </a:r>
            <a:endParaRPr lang="ko-KR" altLang="ko-KR" dirty="0"/>
          </a:p>
          <a:p>
            <a:r>
              <a:rPr lang="en-US" altLang="ko-KR" dirty="0"/>
              <a:t>&lt;meta charset="UTF-8"&gt; </a:t>
            </a:r>
            <a:endParaRPr lang="ko-KR" altLang="ko-KR" dirty="0"/>
          </a:p>
          <a:p>
            <a:r>
              <a:rPr lang="en-US" altLang="ko-KR" dirty="0"/>
              <a:t>&lt;title&gt;</a:t>
            </a:r>
            <a:r>
              <a:rPr lang="en-US" altLang="ko-KR" dirty="0" err="1"/>
              <a:t>onwheel</a:t>
            </a:r>
            <a:r>
              <a:rPr lang="en-US" altLang="ko-KR" dirty="0"/>
              <a:t>&lt;/title&gt; </a:t>
            </a:r>
            <a:endParaRPr lang="ko-KR" altLang="ko-KR" dirty="0"/>
          </a:p>
          <a:p>
            <a:r>
              <a:rPr lang="en-US" altLang="ko-KR" dirty="0"/>
              <a:t>&lt;script&gt; </a:t>
            </a:r>
            <a:endParaRPr lang="ko-KR" altLang="ko-KR" dirty="0"/>
          </a:p>
          <a:p>
            <a:r>
              <a:rPr lang="en-US" altLang="ko-KR" dirty="0"/>
              <a:t>function </a:t>
            </a:r>
            <a:r>
              <a:rPr lang="en-US" altLang="ko-KR" dirty="0" err="1"/>
              <a:t>controlImageSize</a:t>
            </a:r>
            <a:r>
              <a:rPr lang="en-US" altLang="ko-KR" dirty="0"/>
              <a:t>(e, </a:t>
            </a:r>
            <a:r>
              <a:rPr lang="en-US" altLang="ko-KR" dirty="0" err="1"/>
              <a:t>img</a:t>
            </a:r>
            <a:r>
              <a:rPr lang="en-US" altLang="ko-KR" dirty="0"/>
              <a:t>) { </a:t>
            </a:r>
            <a:endParaRPr lang="ko-KR" altLang="ko-KR" dirty="0"/>
          </a:p>
          <a:p>
            <a:pPr indent="269875"/>
            <a:r>
              <a:rPr lang="en-US" altLang="ko-KR" dirty="0"/>
              <a:t>let </a:t>
            </a:r>
            <a:r>
              <a:rPr lang="en-US" altLang="ko-KR" dirty="0" err="1"/>
              <a:t>mySize</a:t>
            </a:r>
            <a:r>
              <a:rPr lang="en-US" altLang="ko-KR" dirty="0"/>
              <a:t> = </a:t>
            </a:r>
            <a:r>
              <a:rPr lang="en-US" altLang="ko-KR" dirty="0" err="1"/>
              <a:t>document.getElementById</a:t>
            </a:r>
            <a:r>
              <a:rPr lang="en-US" altLang="ko-KR" dirty="0"/>
              <a:t>("size"); </a:t>
            </a:r>
            <a:endParaRPr lang="ko-KR" altLang="ko-KR" dirty="0"/>
          </a:p>
          <a:p>
            <a:pPr indent="269875"/>
            <a:r>
              <a:rPr lang="en-US" altLang="ko-KR" dirty="0"/>
              <a:t>if(</a:t>
            </a:r>
            <a:r>
              <a:rPr lang="en-US" altLang="ko-KR" dirty="0" err="1"/>
              <a:t>e.wheelDelta</a:t>
            </a:r>
            <a:r>
              <a:rPr lang="en-US" altLang="ko-KR" dirty="0"/>
              <a:t> &gt; 0) { // </a:t>
            </a:r>
            <a:r>
              <a:rPr lang="ko-KR" altLang="ko-KR" dirty="0" err="1"/>
              <a:t>휠을</a:t>
            </a:r>
            <a:r>
              <a:rPr lang="ko-KR" altLang="ko-KR" dirty="0"/>
              <a:t> 위쪽으로 굴린 경우</a:t>
            </a:r>
            <a:r>
              <a:rPr lang="en-US" altLang="ko-KR" dirty="0"/>
              <a:t>, 5% </a:t>
            </a:r>
            <a:r>
              <a:rPr lang="ko-KR" altLang="ko-KR" dirty="0"/>
              <a:t>씩 축소 </a:t>
            </a:r>
          </a:p>
          <a:p>
            <a:pPr indent="625475"/>
            <a:r>
              <a:rPr lang="en-US" altLang="ko-KR" dirty="0" err="1"/>
              <a:t>img.width</a:t>
            </a:r>
            <a:r>
              <a:rPr lang="en-US" altLang="ko-KR" dirty="0"/>
              <a:t> -= </a:t>
            </a:r>
            <a:r>
              <a:rPr lang="en-US" altLang="ko-KR" dirty="0" err="1"/>
              <a:t>img.width</a:t>
            </a:r>
            <a:r>
              <a:rPr lang="en-US" altLang="ko-KR" dirty="0"/>
              <a:t>*0.05; </a:t>
            </a:r>
            <a:endParaRPr lang="ko-KR" altLang="ko-KR" dirty="0"/>
          </a:p>
          <a:p>
            <a:pPr indent="625475"/>
            <a:r>
              <a:rPr lang="en-US" altLang="ko-KR" dirty="0" err="1"/>
              <a:t>img.height</a:t>
            </a:r>
            <a:r>
              <a:rPr lang="en-US" altLang="ko-KR" dirty="0"/>
              <a:t> -= </a:t>
            </a:r>
            <a:r>
              <a:rPr lang="en-US" altLang="ko-KR" dirty="0" err="1"/>
              <a:t>img.height</a:t>
            </a:r>
            <a:r>
              <a:rPr lang="en-US" altLang="ko-KR" dirty="0"/>
              <a:t>*0.05; </a:t>
            </a:r>
            <a:endParaRPr lang="ko-KR" altLang="ko-KR" dirty="0"/>
          </a:p>
          <a:p>
            <a:r>
              <a:rPr lang="en-US" altLang="ko-KR" dirty="0"/>
              <a:t>    } </a:t>
            </a:r>
            <a:endParaRPr lang="ko-KR" altLang="ko-KR" dirty="0"/>
          </a:p>
          <a:p>
            <a:pPr indent="269875"/>
            <a:r>
              <a:rPr lang="en-US" altLang="ko-KR" dirty="0"/>
              <a:t>else { // 5% </a:t>
            </a:r>
            <a:r>
              <a:rPr lang="ko-KR" altLang="ko-KR" dirty="0"/>
              <a:t>씩 확대 </a:t>
            </a:r>
          </a:p>
          <a:p>
            <a:pPr indent="625475"/>
            <a:r>
              <a:rPr lang="en-US" altLang="ko-KR" dirty="0" err="1"/>
              <a:t>img.width</a:t>
            </a:r>
            <a:r>
              <a:rPr lang="en-US" altLang="ko-KR" dirty="0"/>
              <a:t> += </a:t>
            </a:r>
            <a:r>
              <a:rPr lang="en-US" altLang="ko-KR" dirty="0" err="1"/>
              <a:t>img.width</a:t>
            </a:r>
            <a:r>
              <a:rPr lang="en-US" altLang="ko-KR" dirty="0"/>
              <a:t>*0.05; </a:t>
            </a:r>
            <a:endParaRPr lang="ko-KR" altLang="ko-KR" dirty="0"/>
          </a:p>
          <a:p>
            <a:pPr indent="625475"/>
            <a:r>
              <a:rPr lang="en-US" altLang="ko-KR" dirty="0" err="1"/>
              <a:t>img.height</a:t>
            </a:r>
            <a:r>
              <a:rPr lang="en-US" altLang="ko-KR" dirty="0"/>
              <a:t> += </a:t>
            </a:r>
            <a:r>
              <a:rPr lang="en-US" altLang="ko-KR" dirty="0" err="1"/>
              <a:t>img.height</a:t>
            </a:r>
            <a:r>
              <a:rPr lang="en-US" altLang="ko-KR" dirty="0"/>
              <a:t>*0.05; </a:t>
            </a:r>
            <a:endParaRPr lang="ko-KR" altLang="ko-KR" dirty="0"/>
          </a:p>
          <a:p>
            <a:r>
              <a:rPr lang="en-US" altLang="ko-KR" dirty="0"/>
              <a:t>    } </a:t>
            </a:r>
            <a:endParaRPr lang="ko-KR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mySize.innerHTML</a:t>
            </a:r>
            <a:r>
              <a:rPr lang="en-US" altLang="ko-KR" dirty="0"/>
              <a:t> = </a:t>
            </a:r>
            <a:r>
              <a:rPr lang="en-US" altLang="ko-KR" dirty="0" err="1"/>
              <a:t>img.width</a:t>
            </a:r>
            <a:r>
              <a:rPr lang="en-US" altLang="ko-KR" dirty="0"/>
              <a:t> + "x" + </a:t>
            </a:r>
            <a:r>
              <a:rPr lang="en-US" altLang="ko-KR" dirty="0" err="1"/>
              <a:t>img.height</a:t>
            </a:r>
            <a:r>
              <a:rPr lang="en-US" altLang="ko-KR" dirty="0"/>
              <a:t>; </a:t>
            </a:r>
            <a:endParaRPr lang="ko-KR" altLang="ko-KR" dirty="0"/>
          </a:p>
          <a:p>
            <a:r>
              <a:rPr lang="en-US" altLang="ko-KR" dirty="0"/>
              <a:t>} </a:t>
            </a:r>
            <a:endParaRPr lang="ko-KR" altLang="ko-KR" dirty="0"/>
          </a:p>
          <a:p>
            <a:r>
              <a:rPr lang="en-US" altLang="ko-KR" dirty="0"/>
              <a:t>&lt;/script&gt; </a:t>
            </a:r>
            <a:endParaRPr lang="ko-KR" altLang="ko-KR" dirty="0"/>
          </a:p>
          <a:p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51D6EB-39BF-4DD7-847D-2410736C9F9F}"/>
              </a:ext>
            </a:extLst>
          </p:cNvPr>
          <p:cNvSpPr/>
          <p:nvPr/>
        </p:nvSpPr>
        <p:spPr>
          <a:xfrm>
            <a:off x="6079266" y="98158"/>
            <a:ext cx="6096000" cy="27741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/>
              <a:t>&lt;/head&gt; </a:t>
            </a:r>
            <a:endParaRPr lang="ko-KR" altLang="ko-KR" sz="1600" dirty="0"/>
          </a:p>
          <a:p>
            <a:pPr defTabSz="180000"/>
            <a:r>
              <a:rPr lang="en-US" altLang="ko-KR" sz="1600" dirty="0"/>
              <a:t>&lt;body&gt; </a:t>
            </a:r>
            <a:endParaRPr lang="ko-KR" altLang="ko-KR" sz="1600" dirty="0"/>
          </a:p>
          <a:p>
            <a:pPr indent="269875" defTabSz="180000"/>
            <a:r>
              <a:rPr lang="en-US" altLang="ko-KR" sz="1600" dirty="0"/>
              <a:t>&lt;h3&gt;</a:t>
            </a:r>
            <a:r>
              <a:rPr lang="ko-KR" altLang="ko-KR" sz="1600" dirty="0"/>
              <a:t>마우스 </a:t>
            </a:r>
            <a:r>
              <a:rPr lang="ko-KR" altLang="ko-KR" sz="1600" dirty="0" err="1"/>
              <a:t>휠을</a:t>
            </a:r>
            <a:r>
              <a:rPr lang="ko-KR" altLang="ko-KR" sz="1600" dirty="0"/>
              <a:t> 이용한 이미지 확대</a:t>
            </a:r>
            <a:r>
              <a:rPr lang="en-US" altLang="ko-KR" sz="1600" dirty="0"/>
              <a:t>/</a:t>
            </a:r>
            <a:r>
              <a:rPr lang="ko-KR" altLang="ko-KR" sz="1600" dirty="0"/>
              <a:t>축소</a:t>
            </a:r>
            <a:r>
              <a:rPr lang="en-US" altLang="ko-KR" sz="1600" dirty="0"/>
              <a:t>&lt;/h3&gt; </a:t>
            </a:r>
            <a:endParaRPr lang="ko-KR" altLang="ko-KR" sz="1600" dirty="0"/>
          </a:p>
          <a:p>
            <a:pPr indent="269875" defTabSz="180000"/>
            <a:r>
              <a:rPr lang="en-US" altLang="ko-KR" sz="1600" dirty="0"/>
              <a:t>&lt;</a:t>
            </a:r>
            <a:r>
              <a:rPr lang="en-US" altLang="ko-KR" sz="1600" dirty="0" err="1"/>
              <a:t>hr</a:t>
            </a:r>
            <a:r>
              <a:rPr lang="en-US" altLang="ko-KR" sz="1600" dirty="0"/>
              <a:t>&gt; </a:t>
            </a:r>
            <a:endParaRPr lang="ko-KR" altLang="ko-KR" sz="1600" dirty="0"/>
          </a:p>
          <a:p>
            <a:pPr indent="269875" defTabSz="180000"/>
            <a:r>
              <a:rPr lang="en-US" altLang="ko-KR" sz="1600" dirty="0"/>
              <a:t>&lt;p&gt;</a:t>
            </a:r>
            <a:r>
              <a:rPr lang="ko-KR" altLang="ko-KR" sz="1600" dirty="0"/>
              <a:t>이미지 위에 </a:t>
            </a:r>
            <a:r>
              <a:rPr lang="ko-KR" altLang="ko-KR" sz="1600" dirty="0" err="1"/>
              <a:t>휠을</a:t>
            </a:r>
            <a:r>
              <a:rPr lang="ko-KR" altLang="ko-KR" sz="1600" dirty="0"/>
              <a:t> 위로 굴리면 이미지가 축소되고 </a:t>
            </a:r>
          </a:p>
          <a:p>
            <a:pPr indent="269875" defTabSz="180000"/>
            <a:r>
              <a:rPr lang="en-US" altLang="ko-KR" sz="1600" dirty="0"/>
              <a:t>     </a:t>
            </a:r>
            <a:r>
              <a:rPr lang="ko-KR" altLang="ko-KR" sz="1600" dirty="0"/>
              <a:t>아래로 굴리면 이미지가 확대됩니다</a:t>
            </a:r>
            <a:r>
              <a:rPr lang="en-US" altLang="ko-KR" sz="1600" dirty="0"/>
              <a:t>.&lt;/p&gt; </a:t>
            </a:r>
            <a:endParaRPr lang="ko-KR" altLang="ko-KR" sz="1600" dirty="0"/>
          </a:p>
          <a:p>
            <a:pPr indent="269875" defTabSz="180000"/>
            <a:r>
              <a:rPr lang="en-US" altLang="ko-KR" sz="1600" dirty="0"/>
              <a:t>&lt;p id="size" &gt;</a:t>
            </a:r>
            <a:r>
              <a:rPr lang="ko-KR" altLang="ko-KR" sz="1600" dirty="0"/>
              <a:t>이미지 크기 </a:t>
            </a:r>
            <a:r>
              <a:rPr lang="en-US" altLang="ko-KR" sz="1600" dirty="0"/>
              <a:t>&lt;/p&gt;&lt;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 </a:t>
            </a:r>
            <a:endParaRPr lang="ko-KR" altLang="ko-KR" sz="1600" dirty="0"/>
          </a:p>
          <a:p>
            <a:pPr indent="269875" defTabSz="180000"/>
            <a:r>
              <a:rPr lang="en-US" altLang="ko-KR" sz="1600" dirty="0"/>
              <a:t>&lt;</a:t>
            </a:r>
            <a:r>
              <a:rPr lang="en-US" altLang="ko-KR" sz="1600" dirty="0" err="1"/>
              <a:t>img</a:t>
            </a:r>
            <a:r>
              <a:rPr lang="en-US" altLang="ko-KR" sz="1600" dirty="0"/>
              <a:t> </a:t>
            </a:r>
            <a:r>
              <a:rPr lang="en-US" altLang="ko-KR" sz="1600" dirty="0" err="1"/>
              <a:t>src</a:t>
            </a:r>
            <a:r>
              <a:rPr lang="en-US" altLang="ko-KR" sz="1600" dirty="0"/>
              <a:t>="</a:t>
            </a:r>
            <a:r>
              <a:rPr lang="en-US" altLang="ko-KR" sz="1600" dirty="0">
                <a:hlinkClick r:id="rId2"/>
              </a:rPr>
              <a:t>images/apple.png</a:t>
            </a:r>
            <a:r>
              <a:rPr lang="en-US" altLang="ko-KR" sz="1600" dirty="0"/>
              <a:t>" width="280" height="280" </a:t>
            </a:r>
            <a:endParaRPr lang="ko-KR" altLang="ko-KR" sz="1600" dirty="0"/>
          </a:p>
          <a:p>
            <a:pPr indent="269875" defTabSz="180000"/>
            <a:r>
              <a:rPr lang="en-US" altLang="ko-KR" sz="1600" dirty="0" err="1"/>
              <a:t>onwheel</a:t>
            </a:r>
            <a:r>
              <a:rPr lang="en-US" altLang="ko-KR" sz="1600" dirty="0"/>
              <a:t>="</a:t>
            </a:r>
            <a:r>
              <a:rPr lang="en-US" altLang="ko-KR" sz="1600" dirty="0" err="1"/>
              <a:t>controlImageSize</a:t>
            </a:r>
            <a:r>
              <a:rPr lang="en-US" altLang="ko-KR" sz="1600" dirty="0"/>
              <a:t>(event, this)"&gt; </a:t>
            </a:r>
            <a:endParaRPr lang="ko-KR" altLang="ko-KR" sz="1600" dirty="0"/>
          </a:p>
          <a:p>
            <a:pPr defTabSz="180000"/>
            <a:r>
              <a:rPr lang="en-US" altLang="ko-KR" sz="1600" dirty="0"/>
              <a:t>&lt;/body&gt; </a:t>
            </a:r>
            <a:endParaRPr lang="ko-KR" altLang="ko-KR" sz="1600" dirty="0"/>
          </a:p>
          <a:p>
            <a:pPr defTabSz="180000"/>
            <a:r>
              <a:rPr lang="en-US" altLang="ko-KR" sz="1600" dirty="0"/>
              <a:t>&lt;/html&gt;</a:t>
            </a:r>
            <a:endParaRPr lang="ko-KR" altLang="ko-KR" sz="1600" dirty="0"/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93E579C1-D7C9-4066-B46A-4FED05136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222" y="3202925"/>
            <a:ext cx="3395975" cy="3214453"/>
          </a:xfrm>
          <a:prstGeom prst="rect">
            <a:avLst/>
          </a:prstGeom>
          <a:noFill/>
          <a:ln w="3175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18266183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95400" y="104267"/>
            <a:ext cx="6204780" cy="541935"/>
          </a:xfrm>
        </p:spPr>
        <p:txBody>
          <a:bodyPr/>
          <a:lstStyle/>
          <a:p>
            <a:r>
              <a:rPr lang="ko-KR" altLang="en-US" dirty="0"/>
              <a:t>중간고사 관련 실습 유형 </a:t>
            </a:r>
            <a:r>
              <a:rPr lang="en-US" altLang="ko-KR" dirty="0"/>
              <a:t>7</a:t>
            </a:r>
            <a:r>
              <a:rPr lang="ko-KR" altLang="en-US" dirty="0"/>
              <a:t> </a:t>
            </a: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2855811" y="472582"/>
            <a:ext cx="184720" cy="415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35" tIns="45717" rIns="91435" bIns="45717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099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4865BBE-5E58-48BD-BD0D-DD68F5FE964C}"/>
              </a:ext>
            </a:extLst>
          </p:cNvPr>
          <p:cNvSpPr/>
          <p:nvPr/>
        </p:nvSpPr>
        <p:spPr>
          <a:xfrm>
            <a:off x="263352" y="1222195"/>
            <a:ext cx="6096000" cy="55518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/>
              <a:t>&lt;!DOCTYPE html&gt;</a:t>
            </a:r>
          </a:p>
          <a:p>
            <a:pPr defTabSz="180000"/>
            <a:r>
              <a:rPr lang="en-US" altLang="ko-KR" sz="1600" dirty="0"/>
              <a:t>&lt;html&gt;</a:t>
            </a:r>
          </a:p>
          <a:p>
            <a:pPr defTabSz="180000"/>
            <a:r>
              <a:rPr lang="en-US" altLang="ko-KR" sz="1600" dirty="0"/>
              <a:t>&lt;head&gt;</a:t>
            </a:r>
          </a:p>
          <a:p>
            <a:pPr defTabSz="180000"/>
            <a:r>
              <a:rPr lang="en-US" altLang="ko-KR" sz="1600" dirty="0"/>
              <a:t>&lt;meta charset="UTF-8"&gt;</a:t>
            </a:r>
          </a:p>
          <a:p>
            <a:pPr defTabSz="180000"/>
            <a:r>
              <a:rPr lang="en-US" altLang="ko-KR" sz="1600" dirty="0"/>
              <a:t>&lt;title&gt;</a:t>
            </a:r>
            <a:r>
              <a:rPr lang="en-US" altLang="ko-KR" sz="1600" dirty="0" err="1"/>
              <a:t>onmousemove</a:t>
            </a:r>
            <a:r>
              <a:rPr lang="en-US" altLang="ko-KR" sz="1600" dirty="0"/>
              <a:t>&lt;/title&gt;</a:t>
            </a:r>
          </a:p>
          <a:p>
            <a:pPr defTabSz="180000"/>
            <a:r>
              <a:rPr lang="en-US" altLang="ko-KR" sz="1600" dirty="0"/>
              <a:t>&lt;script&gt;</a:t>
            </a:r>
          </a:p>
          <a:p>
            <a:pPr defTabSz="180000"/>
            <a:r>
              <a:rPr lang="en-US" altLang="ko-KR" sz="1600" dirty="0"/>
              <a:t>let cursor; // </a:t>
            </a:r>
            <a:r>
              <a:rPr lang="ko-KR" altLang="en-US" sz="1600" dirty="0"/>
              <a:t>커서 이미지를 가진 </a:t>
            </a:r>
            <a:r>
              <a:rPr lang="en-US" altLang="ko-KR" sz="1600" dirty="0"/>
              <a:t>&lt;div&gt; </a:t>
            </a:r>
            <a:r>
              <a:rPr lang="ko-KR" altLang="en-US" sz="1600" dirty="0"/>
              <a:t>객체</a:t>
            </a:r>
          </a:p>
          <a:p>
            <a:pPr defTabSz="180000"/>
            <a:r>
              <a:rPr lang="en-US" altLang="ko-KR" sz="1600" dirty="0"/>
              <a:t>function </a:t>
            </a:r>
            <a:r>
              <a:rPr lang="en-US" altLang="ko-KR" sz="1600" dirty="0" err="1"/>
              <a:t>makeCursor</a:t>
            </a:r>
            <a:r>
              <a:rPr lang="en-US" altLang="ko-KR" sz="1600" dirty="0"/>
              <a:t>() {</a:t>
            </a:r>
          </a:p>
          <a:p>
            <a:pPr defTabSz="180000"/>
            <a:r>
              <a:rPr lang="en-US" altLang="ko-KR" sz="1600" dirty="0"/>
              <a:t>    cursor = </a:t>
            </a:r>
            <a:r>
              <a:rPr lang="en-US" altLang="ko-KR" sz="1600" dirty="0" err="1"/>
              <a:t>document.getElementById</a:t>
            </a:r>
            <a:r>
              <a:rPr lang="en-US" altLang="ko-KR" sz="1600" dirty="0"/>
              <a:t>("cursor");</a:t>
            </a:r>
          </a:p>
          <a:p>
            <a:pPr defTabSz="180000"/>
            <a:r>
              <a:rPr lang="en-US" altLang="ko-KR" sz="1600" dirty="0"/>
              <a:t>    // </a:t>
            </a:r>
            <a:r>
              <a:rPr lang="ko-KR" altLang="en-US" sz="1600" dirty="0"/>
              <a:t>매우 높은 </a:t>
            </a:r>
            <a:r>
              <a:rPr lang="en-US" altLang="ko-KR" sz="1600" dirty="0"/>
              <a:t>z-index </a:t>
            </a:r>
            <a:r>
              <a:rPr lang="ko-KR" altLang="en-US" sz="1600" dirty="0"/>
              <a:t>값을 주어 무엇보다 위에 나타나게 함</a:t>
            </a:r>
          </a:p>
          <a:p>
            <a:pPr defTabSz="180000"/>
            <a:r>
              <a:rPr lang="ko-KR" altLang="en-US" sz="1600" dirty="0"/>
              <a:t>    </a:t>
            </a:r>
            <a:r>
              <a:rPr lang="en-US" altLang="ko-KR" sz="1600" dirty="0" err="1"/>
              <a:t>cursor.style.zIndex</a:t>
            </a:r>
            <a:r>
              <a:rPr lang="en-US" altLang="ko-KR" sz="1600" dirty="0"/>
              <a:t> = 100;</a:t>
            </a:r>
          </a:p>
          <a:p>
            <a:pPr defTabSz="180000"/>
            <a:r>
              <a:rPr lang="en-US" altLang="ko-KR" sz="1600" dirty="0"/>
              <a:t>    var </a:t>
            </a:r>
            <a:r>
              <a:rPr lang="en-US" altLang="ko-KR" sz="1600" dirty="0" err="1"/>
              <a:t>myMouse</a:t>
            </a:r>
            <a:r>
              <a:rPr lang="en-US" altLang="ko-KR" sz="1600" dirty="0"/>
              <a:t> = </a:t>
            </a:r>
            <a:r>
              <a:rPr lang="en-US" altLang="ko-KR" sz="1600" dirty="0" err="1"/>
              <a:t>document.getElementById</a:t>
            </a:r>
            <a:r>
              <a:rPr lang="en-US" altLang="ko-KR" sz="1600" dirty="0"/>
              <a:t>("mouse");</a:t>
            </a:r>
          </a:p>
          <a:p>
            <a:pPr defTabSz="180000"/>
            <a:br>
              <a:rPr lang="en-US" altLang="ko-KR" sz="1600" dirty="0"/>
            </a:br>
            <a:r>
              <a:rPr lang="en-US" altLang="ko-KR" sz="1600" dirty="0"/>
              <a:t>    </a:t>
            </a:r>
            <a:r>
              <a:rPr lang="en-US" altLang="ko-KR" sz="1600" dirty="0" err="1"/>
              <a:t>document.onmousemove</a:t>
            </a:r>
            <a:r>
              <a:rPr lang="en-US" altLang="ko-KR" sz="1600" dirty="0"/>
              <a:t> = function (e) {</a:t>
            </a:r>
          </a:p>
          <a:p>
            <a:pPr defTabSz="180000"/>
            <a:r>
              <a:rPr lang="en-US" altLang="ko-KR" sz="1600" dirty="0"/>
              <a:t>        </a:t>
            </a:r>
            <a:r>
              <a:rPr lang="en-US" altLang="ko-KR" sz="1600" dirty="0" err="1"/>
              <a:t>cursor.style.left</a:t>
            </a:r>
            <a:r>
              <a:rPr lang="en-US" altLang="ko-KR" sz="1600" dirty="0"/>
              <a:t> = </a:t>
            </a:r>
            <a:r>
              <a:rPr lang="en-US" altLang="ko-KR" sz="1600" dirty="0" err="1"/>
              <a:t>event.clientX</a:t>
            </a:r>
            <a:r>
              <a:rPr lang="en-US" altLang="ko-KR" sz="1600" dirty="0"/>
              <a:t> + "px"; // </a:t>
            </a:r>
            <a:endParaRPr lang="ko-KR" altLang="en-US" sz="1600" dirty="0"/>
          </a:p>
          <a:p>
            <a:pPr defTabSz="180000"/>
            <a:r>
              <a:rPr lang="ko-KR" altLang="en-US" sz="1600" dirty="0"/>
              <a:t>        </a:t>
            </a:r>
            <a:r>
              <a:rPr lang="en-US" altLang="ko-KR" sz="1600" dirty="0" err="1"/>
              <a:t>cursor.style.top</a:t>
            </a:r>
            <a:r>
              <a:rPr lang="en-US" altLang="ko-KR" sz="1600" dirty="0"/>
              <a:t> = </a:t>
            </a:r>
            <a:r>
              <a:rPr lang="en-US" altLang="ko-KR" sz="1600" dirty="0" err="1"/>
              <a:t>event.clientY</a:t>
            </a:r>
            <a:r>
              <a:rPr lang="en-US" altLang="ko-KR" sz="1600" dirty="0"/>
              <a:t> + "px";</a:t>
            </a:r>
          </a:p>
          <a:p>
            <a:pPr defTabSz="180000"/>
            <a:r>
              <a:rPr lang="en-US" altLang="ko-KR" sz="1600" dirty="0"/>
              <a:t>        </a:t>
            </a:r>
            <a:r>
              <a:rPr lang="en-US" altLang="ko-KR" sz="1600" dirty="0" err="1"/>
              <a:t>myMouse.innerHTML</a:t>
            </a:r>
            <a:r>
              <a:rPr lang="en-US" altLang="ko-KR" sz="1600" dirty="0"/>
              <a:t> = </a:t>
            </a:r>
            <a:r>
              <a:rPr lang="en-US" altLang="ko-KR" sz="1600" dirty="0" err="1"/>
              <a:t>cursor.style.left</a:t>
            </a:r>
            <a:r>
              <a:rPr lang="en-US" altLang="ko-KR" sz="1600" dirty="0"/>
              <a:t> + ", "  + </a:t>
            </a:r>
            <a:r>
              <a:rPr lang="en-US" altLang="ko-KR" sz="1600" dirty="0" err="1"/>
              <a:t>cursor.style.top</a:t>
            </a:r>
            <a:r>
              <a:rPr lang="en-US" altLang="ko-KR" sz="1600" dirty="0"/>
              <a:t>;</a:t>
            </a:r>
          </a:p>
          <a:p>
            <a:pPr defTabSz="180000"/>
            <a:r>
              <a:rPr lang="en-US" altLang="ko-KR" sz="1600" dirty="0"/>
              <a:t>    }    </a:t>
            </a:r>
          </a:p>
          <a:p>
            <a:pPr defTabSz="180000"/>
            <a:r>
              <a:rPr lang="en-US" altLang="ko-KR" sz="1600" dirty="0"/>
              <a:t>}</a:t>
            </a:r>
          </a:p>
          <a:p>
            <a:pPr defTabSz="180000"/>
            <a:r>
              <a:rPr lang="en-US" altLang="ko-KR" sz="1600" dirty="0"/>
              <a:t>&lt;/script&gt;</a:t>
            </a:r>
          </a:p>
          <a:p>
            <a:pPr defTabSz="180000"/>
            <a:endParaRPr lang="en-US" altLang="ko-KR" sz="16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C453BA-A425-48CB-B276-59BDCD0349D3}"/>
              </a:ext>
            </a:extLst>
          </p:cNvPr>
          <p:cNvSpPr/>
          <p:nvPr/>
        </p:nvSpPr>
        <p:spPr>
          <a:xfrm>
            <a:off x="5708106" y="100083"/>
            <a:ext cx="6456040" cy="3046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/>
              <a:t>&lt;/head&gt;</a:t>
            </a:r>
          </a:p>
          <a:p>
            <a:pPr defTabSz="180000"/>
            <a:r>
              <a:rPr lang="en-US" altLang="ko-KR" sz="1600" dirty="0"/>
              <a:t>&lt;body onload="</a:t>
            </a:r>
            <a:r>
              <a:rPr lang="en-US" altLang="ko-KR" sz="1600" dirty="0" err="1"/>
              <a:t>makeCursor</a:t>
            </a:r>
            <a:r>
              <a:rPr lang="en-US" altLang="ko-KR" sz="1600" dirty="0"/>
              <a:t>()"&gt;</a:t>
            </a:r>
          </a:p>
          <a:p>
            <a:pPr defTabSz="180000"/>
            <a:r>
              <a:rPr lang="en-US" altLang="ko-KR" sz="1600" dirty="0"/>
              <a:t>&lt;h3&gt;</a:t>
            </a:r>
            <a:r>
              <a:rPr lang="ko-KR" altLang="en-US" sz="1600" dirty="0"/>
              <a:t>이미지 커서 만들기</a:t>
            </a:r>
            <a:r>
              <a:rPr lang="en-US" altLang="ko-KR" sz="1600" dirty="0"/>
              <a:t>&lt;/h3&gt;</a:t>
            </a:r>
          </a:p>
          <a:p>
            <a:pPr defTabSz="180000"/>
            <a:r>
              <a:rPr lang="en-US" altLang="ko-KR" sz="1600" dirty="0"/>
              <a:t>&lt;</a:t>
            </a:r>
            <a:r>
              <a:rPr lang="en-US" altLang="ko-KR" sz="1600" dirty="0" err="1"/>
              <a:t>hr</a:t>
            </a:r>
            <a:r>
              <a:rPr lang="en-US" altLang="ko-KR" sz="1600" dirty="0"/>
              <a:t>&gt;</a:t>
            </a:r>
          </a:p>
          <a:p>
            <a:pPr defTabSz="180000"/>
            <a:r>
              <a:rPr lang="en-US" altLang="ko-KR" sz="1600" dirty="0"/>
              <a:t>&lt;p id="p"&gt;</a:t>
            </a:r>
            <a:r>
              <a:rPr lang="ko-KR" altLang="en-US" sz="1600" dirty="0"/>
              <a:t>마우스를 움직이면 이미지로 만든 커서가 마우스를</a:t>
            </a:r>
          </a:p>
          <a:p>
            <a:pPr defTabSz="180000"/>
            <a:r>
              <a:rPr lang="ko-KR" altLang="en-US" sz="1600" dirty="0"/>
              <a:t>따라 다닙니다</a:t>
            </a:r>
            <a:r>
              <a:rPr lang="en-US" altLang="ko-KR" sz="1600" dirty="0"/>
              <a:t>&lt;/p&gt;</a:t>
            </a:r>
          </a:p>
          <a:p>
            <a:pPr defTabSz="180000"/>
            <a:r>
              <a:rPr lang="en-US" altLang="ko-KR" sz="1600" dirty="0"/>
              <a:t>&lt;p id="mouse"&gt; </a:t>
            </a:r>
            <a:r>
              <a:rPr lang="ko-KR" altLang="en-US" sz="1600" dirty="0"/>
              <a:t>마우스의 위치 </a:t>
            </a:r>
            <a:r>
              <a:rPr lang="en-US" altLang="ko-KR" sz="1600" dirty="0"/>
              <a:t>&lt;/p&gt;</a:t>
            </a:r>
          </a:p>
          <a:p>
            <a:pPr defTabSz="180000"/>
            <a:r>
              <a:rPr lang="en-US" altLang="ko-KR" sz="1600" dirty="0"/>
              <a:t>&lt;div id="cursor" style="</a:t>
            </a:r>
            <a:r>
              <a:rPr lang="en-US" altLang="ko-KR" sz="1600" dirty="0" err="1"/>
              <a:t>position:absolute</a:t>
            </a:r>
            <a:r>
              <a:rPr lang="en-US" altLang="ko-KR" sz="1600" dirty="0"/>
              <a:t>;"&gt;</a:t>
            </a:r>
          </a:p>
          <a:p>
            <a:pPr defTabSz="180000"/>
            <a:r>
              <a:rPr lang="en-US" altLang="ko-KR" sz="1600" dirty="0"/>
              <a:t>    &lt;</a:t>
            </a:r>
            <a:r>
              <a:rPr lang="en-US" altLang="ko-KR" sz="1600" dirty="0" err="1"/>
              <a:t>img</a:t>
            </a:r>
            <a:r>
              <a:rPr lang="en-US" altLang="ko-KR" sz="1600" dirty="0"/>
              <a:t> </a:t>
            </a:r>
            <a:r>
              <a:rPr lang="en-US" altLang="ko-KR" sz="1600" dirty="0" err="1"/>
              <a:t>src</a:t>
            </a:r>
            <a:r>
              <a:rPr lang="en-US" altLang="ko-KR" sz="1600" dirty="0"/>
              <a:t>="images/apple.png" width="30px" height="30px"&gt;</a:t>
            </a:r>
          </a:p>
          <a:p>
            <a:pPr defTabSz="180000"/>
            <a:r>
              <a:rPr lang="en-US" altLang="ko-KR" sz="1600" dirty="0"/>
              <a:t>&lt;/div&gt;</a:t>
            </a:r>
          </a:p>
          <a:p>
            <a:pPr defTabSz="180000"/>
            <a:r>
              <a:rPr lang="en-US" altLang="ko-KR" sz="1600" dirty="0"/>
              <a:t>&lt;/body&gt;</a:t>
            </a:r>
          </a:p>
          <a:p>
            <a:pPr defTabSz="180000"/>
            <a:r>
              <a:rPr lang="en-US" altLang="ko-KR" sz="1600" dirty="0"/>
              <a:t>&lt;/html&gt;</a:t>
            </a:r>
            <a:endParaRPr lang="ko-KR" alt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429AB1-1E08-4D64-8B1D-4DF405990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080" y="3967578"/>
            <a:ext cx="4375583" cy="2372398"/>
          </a:xfrm>
          <a:prstGeom prst="rect">
            <a:avLst/>
          </a:prstGeom>
          <a:noFill/>
          <a:ln w="6350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38546795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3">
            <a:extLst>
              <a:ext uri="{FF2B5EF4-FFF2-40B4-BE49-F238E27FC236}">
                <a16:creationId xmlns:a16="http://schemas.microsoft.com/office/drawing/2014/main" id="{CD5EA8E0-4B2B-4634-8642-F717C7A27915}"/>
              </a:ext>
            </a:extLst>
          </p:cNvPr>
          <p:cNvSpPr txBox="1">
            <a:spLocks/>
          </p:cNvSpPr>
          <p:nvPr/>
        </p:nvSpPr>
        <p:spPr>
          <a:xfrm>
            <a:off x="3503712" y="1851928"/>
            <a:ext cx="5256584" cy="856992"/>
          </a:xfrm>
          <a:prstGeom prst="rect">
            <a:avLst/>
          </a:prstGeom>
        </p:spPr>
        <p:txBody>
          <a:bodyPr/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4800" dirty="0">
                <a:solidFill>
                  <a:schemeClr val="accent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자바스크립트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391FF-563F-45C7-9BB2-4A95B0277AE5}"/>
              </a:ext>
            </a:extLst>
          </p:cNvPr>
          <p:cNvSpPr txBox="1"/>
          <p:nvPr/>
        </p:nvSpPr>
        <p:spPr>
          <a:xfrm>
            <a:off x="4295800" y="2708920"/>
            <a:ext cx="3888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2">
                    <a:lumMod val="50000"/>
                  </a:schemeClr>
                </a:solidFill>
                <a:latin typeface="Adobe Garamond Pro Bold" panose="02020702060506020403" pitchFamily="18" charset="0"/>
              </a:rPr>
              <a:t>JavaScript &amp; TypeScript</a:t>
            </a:r>
            <a:endParaRPr lang="ko-KR" altLang="en-US" sz="2800" dirty="0">
              <a:solidFill>
                <a:schemeClr val="accent2">
                  <a:lumMod val="50000"/>
                </a:schemeClr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39DA4-015E-43D5-9CAA-6826BBFC1D5A}"/>
              </a:ext>
            </a:extLst>
          </p:cNvPr>
          <p:cNvSpPr txBox="1"/>
          <p:nvPr/>
        </p:nvSpPr>
        <p:spPr>
          <a:xfrm>
            <a:off x="4187788" y="3765966"/>
            <a:ext cx="4104456" cy="64633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007E3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다음주에 만나요 </a:t>
            </a:r>
            <a:r>
              <a:rPr lang="en-US" altLang="ko-KR" sz="3600" dirty="0">
                <a:solidFill>
                  <a:srgbClr val="007E3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~</a:t>
            </a:r>
            <a:endParaRPr lang="ko-KR" altLang="en-US" sz="3600" dirty="0">
              <a:solidFill>
                <a:srgbClr val="007E39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6305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368" y="1182548"/>
            <a:ext cx="2535068" cy="2094767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5087889" y="2429262"/>
            <a:ext cx="5184577" cy="38191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087889" y="507896"/>
            <a:ext cx="5184576" cy="17689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화살표 연결선 9"/>
          <p:cNvCxnSpPr>
            <a:stCxn id="58" idx="35"/>
            <a:endCxn id="17" idx="1"/>
          </p:cNvCxnSpPr>
          <p:nvPr/>
        </p:nvCxnSpPr>
        <p:spPr>
          <a:xfrm flipV="1">
            <a:off x="3434620" y="1043214"/>
            <a:ext cx="3774948" cy="569161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endCxn id="24" idx="1"/>
          </p:cNvCxnSpPr>
          <p:nvPr/>
        </p:nvCxnSpPr>
        <p:spPr>
          <a:xfrm>
            <a:off x="4435915" y="2501792"/>
            <a:ext cx="1808666" cy="267217"/>
          </a:xfrm>
          <a:prstGeom prst="straightConnector1">
            <a:avLst/>
          </a:prstGeom>
          <a:ln w="28575">
            <a:solidFill>
              <a:srgbClr val="0070C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413"/>
          <p:cNvSpPr>
            <a:spLocks noChangeArrowheads="1"/>
          </p:cNvSpPr>
          <p:nvPr/>
        </p:nvSpPr>
        <p:spPr bwMode="auto">
          <a:xfrm>
            <a:off x="7031464" y="1685439"/>
            <a:ext cx="856903" cy="308495"/>
          </a:xfrm>
          <a:prstGeom prst="rect">
            <a:avLst/>
          </a:prstGeom>
          <a:solidFill>
            <a:srgbClr val="FFFF00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history</a:t>
            </a:r>
          </a:p>
        </p:txBody>
      </p:sp>
      <p:sp>
        <p:nvSpPr>
          <p:cNvPr id="13" name="Rectangle 414"/>
          <p:cNvSpPr>
            <a:spLocks noChangeArrowheads="1"/>
          </p:cNvSpPr>
          <p:nvPr/>
        </p:nvSpPr>
        <p:spPr bwMode="auto">
          <a:xfrm>
            <a:off x="5551667" y="1688605"/>
            <a:ext cx="990600" cy="308495"/>
          </a:xfrm>
          <a:prstGeom prst="rect">
            <a:avLst/>
          </a:prstGeom>
          <a:solidFill>
            <a:srgbClr val="FFFF00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navigator</a:t>
            </a:r>
          </a:p>
        </p:txBody>
      </p:sp>
      <p:sp>
        <p:nvSpPr>
          <p:cNvPr id="14" name="Rectangle 415"/>
          <p:cNvSpPr>
            <a:spLocks noChangeArrowheads="1"/>
          </p:cNvSpPr>
          <p:nvPr/>
        </p:nvSpPr>
        <p:spPr bwMode="auto">
          <a:xfrm>
            <a:off x="9184634" y="1682273"/>
            <a:ext cx="803460" cy="308495"/>
          </a:xfrm>
          <a:prstGeom prst="rect">
            <a:avLst/>
          </a:prstGeom>
          <a:solidFill>
            <a:srgbClr val="FFFF00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screen</a:t>
            </a:r>
          </a:p>
        </p:txBody>
      </p:sp>
      <p:sp>
        <p:nvSpPr>
          <p:cNvPr id="15" name="Rectangle 416"/>
          <p:cNvSpPr>
            <a:spLocks noChangeArrowheads="1"/>
          </p:cNvSpPr>
          <p:nvPr/>
        </p:nvSpPr>
        <p:spPr bwMode="auto">
          <a:xfrm>
            <a:off x="8053492" y="1682273"/>
            <a:ext cx="914400" cy="308495"/>
          </a:xfrm>
          <a:prstGeom prst="rect">
            <a:avLst/>
          </a:prstGeom>
          <a:solidFill>
            <a:srgbClr val="FFFF00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location</a:t>
            </a:r>
          </a:p>
        </p:txBody>
      </p:sp>
      <p:sp>
        <p:nvSpPr>
          <p:cNvPr id="16" name="Line 420"/>
          <p:cNvSpPr>
            <a:spLocks noChangeShapeType="1"/>
          </p:cNvSpPr>
          <p:nvPr/>
        </p:nvSpPr>
        <p:spPr bwMode="auto">
          <a:xfrm flipV="1">
            <a:off x="6046967" y="1451721"/>
            <a:ext cx="3533078" cy="3166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17" name="Rectangle 410"/>
          <p:cNvSpPr>
            <a:spLocks noChangeArrowheads="1"/>
          </p:cNvSpPr>
          <p:nvPr/>
        </p:nvSpPr>
        <p:spPr bwMode="auto">
          <a:xfrm>
            <a:off x="7209569" y="899197"/>
            <a:ext cx="1046673" cy="288032"/>
          </a:xfrm>
          <a:prstGeom prst="rect">
            <a:avLst/>
          </a:prstGeom>
          <a:solidFill>
            <a:srgbClr val="FFFF00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window</a:t>
            </a:r>
          </a:p>
        </p:txBody>
      </p:sp>
      <p:cxnSp>
        <p:nvCxnSpPr>
          <p:cNvPr id="18" name="직선 연결선 17"/>
          <p:cNvCxnSpPr>
            <a:stCxn id="17" idx="2"/>
          </p:cNvCxnSpPr>
          <p:nvPr/>
        </p:nvCxnSpPr>
        <p:spPr>
          <a:xfrm flipH="1">
            <a:off x="7727617" y="1187229"/>
            <a:ext cx="5288" cy="264492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endCxn id="15" idx="0"/>
          </p:cNvCxnSpPr>
          <p:nvPr/>
        </p:nvCxnSpPr>
        <p:spPr>
          <a:xfrm>
            <a:off x="8510692" y="1451722"/>
            <a:ext cx="0" cy="230551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stCxn id="16" idx="1"/>
            <a:endCxn id="14" idx="0"/>
          </p:cNvCxnSpPr>
          <p:nvPr/>
        </p:nvCxnSpPr>
        <p:spPr>
          <a:xfrm>
            <a:off x="9580046" y="1451722"/>
            <a:ext cx="6319" cy="230551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endCxn id="12" idx="0"/>
          </p:cNvCxnSpPr>
          <p:nvPr/>
        </p:nvCxnSpPr>
        <p:spPr>
          <a:xfrm flipH="1">
            <a:off x="7459915" y="1454888"/>
            <a:ext cx="3552" cy="230551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endCxn id="13" idx="0"/>
          </p:cNvCxnSpPr>
          <p:nvPr/>
        </p:nvCxnSpPr>
        <p:spPr>
          <a:xfrm>
            <a:off x="6046967" y="1458054"/>
            <a:ext cx="0" cy="230551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endCxn id="24" idx="0"/>
          </p:cNvCxnSpPr>
          <p:nvPr/>
        </p:nvCxnSpPr>
        <p:spPr>
          <a:xfrm>
            <a:off x="6811439" y="1454888"/>
            <a:ext cx="4642" cy="1170105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411"/>
          <p:cNvSpPr>
            <a:spLocks noChangeArrowheads="1"/>
          </p:cNvSpPr>
          <p:nvPr/>
        </p:nvSpPr>
        <p:spPr bwMode="auto">
          <a:xfrm>
            <a:off x="6244581" y="2624992"/>
            <a:ext cx="1143000" cy="2880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document</a:t>
            </a:r>
          </a:p>
        </p:txBody>
      </p:sp>
      <p:sp>
        <p:nvSpPr>
          <p:cNvPr id="25" name="Rectangle 411"/>
          <p:cNvSpPr>
            <a:spLocks noChangeArrowheads="1"/>
          </p:cNvSpPr>
          <p:nvPr/>
        </p:nvSpPr>
        <p:spPr bwMode="auto">
          <a:xfrm>
            <a:off x="6244581" y="3117641"/>
            <a:ext cx="1143000" cy="3126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html</a:t>
            </a:r>
          </a:p>
        </p:txBody>
      </p:sp>
      <p:cxnSp>
        <p:nvCxnSpPr>
          <p:cNvPr id="26" name="직선 연결선 25"/>
          <p:cNvCxnSpPr>
            <a:stCxn id="24" idx="2"/>
            <a:endCxn id="25" idx="0"/>
          </p:cNvCxnSpPr>
          <p:nvPr/>
        </p:nvCxnSpPr>
        <p:spPr>
          <a:xfrm>
            <a:off x="6816081" y="2913025"/>
            <a:ext cx="0" cy="204617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411"/>
          <p:cNvSpPr>
            <a:spLocks noChangeArrowheads="1"/>
          </p:cNvSpPr>
          <p:nvPr/>
        </p:nvSpPr>
        <p:spPr bwMode="auto">
          <a:xfrm>
            <a:off x="5429248" y="3860866"/>
            <a:ext cx="770691" cy="3248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head</a:t>
            </a:r>
          </a:p>
        </p:txBody>
      </p:sp>
      <p:cxnSp>
        <p:nvCxnSpPr>
          <p:cNvPr id="28" name="직선 연결선 27"/>
          <p:cNvCxnSpPr>
            <a:endCxn id="27" idx="0"/>
          </p:cNvCxnSpPr>
          <p:nvPr/>
        </p:nvCxnSpPr>
        <p:spPr>
          <a:xfrm>
            <a:off x="5814593" y="3642983"/>
            <a:ext cx="0" cy="217882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411"/>
          <p:cNvSpPr>
            <a:spLocks noChangeArrowheads="1"/>
          </p:cNvSpPr>
          <p:nvPr/>
        </p:nvSpPr>
        <p:spPr bwMode="auto">
          <a:xfrm>
            <a:off x="7766123" y="3852710"/>
            <a:ext cx="765182" cy="3248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body</a:t>
            </a:r>
          </a:p>
        </p:txBody>
      </p:sp>
      <p:cxnSp>
        <p:nvCxnSpPr>
          <p:cNvPr id="30" name="직선 연결선 29"/>
          <p:cNvCxnSpPr>
            <a:endCxn id="29" idx="0"/>
          </p:cNvCxnSpPr>
          <p:nvPr/>
        </p:nvCxnSpPr>
        <p:spPr>
          <a:xfrm flipH="1">
            <a:off x="8148715" y="3615444"/>
            <a:ext cx="735" cy="237266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411"/>
          <p:cNvSpPr>
            <a:spLocks noChangeArrowheads="1"/>
          </p:cNvSpPr>
          <p:nvPr/>
        </p:nvSpPr>
        <p:spPr bwMode="auto">
          <a:xfrm>
            <a:off x="5407444" y="4589621"/>
            <a:ext cx="831953" cy="3193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title</a:t>
            </a:r>
          </a:p>
        </p:txBody>
      </p:sp>
      <p:cxnSp>
        <p:nvCxnSpPr>
          <p:cNvPr id="32" name="직선 연결선 31"/>
          <p:cNvCxnSpPr>
            <a:stCxn id="27" idx="2"/>
            <a:endCxn id="31" idx="0"/>
          </p:cNvCxnSpPr>
          <p:nvPr/>
        </p:nvCxnSpPr>
        <p:spPr>
          <a:xfrm>
            <a:off x="5814594" y="4185744"/>
            <a:ext cx="8827" cy="403876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411"/>
          <p:cNvSpPr>
            <a:spLocks noChangeArrowheads="1"/>
          </p:cNvSpPr>
          <p:nvPr/>
        </p:nvSpPr>
        <p:spPr bwMode="auto">
          <a:xfrm>
            <a:off x="6828144" y="4589622"/>
            <a:ext cx="562790" cy="3193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p</a:t>
            </a:r>
          </a:p>
        </p:txBody>
      </p:sp>
      <p:sp>
        <p:nvSpPr>
          <p:cNvPr id="34" name="Line 420"/>
          <p:cNvSpPr>
            <a:spLocks noChangeShapeType="1"/>
          </p:cNvSpPr>
          <p:nvPr/>
        </p:nvSpPr>
        <p:spPr bwMode="auto">
          <a:xfrm flipV="1">
            <a:off x="5833438" y="3615444"/>
            <a:ext cx="2326396" cy="7645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ko-KR" altLang="en-US">
              <a:solidFill>
                <a:srgbClr val="0070C0"/>
              </a:solidFill>
            </a:endParaRPr>
          </a:p>
        </p:txBody>
      </p:sp>
      <p:cxnSp>
        <p:nvCxnSpPr>
          <p:cNvPr id="35" name="직선 연결선 34"/>
          <p:cNvCxnSpPr/>
          <p:nvPr/>
        </p:nvCxnSpPr>
        <p:spPr>
          <a:xfrm flipH="1">
            <a:off x="6832336" y="3437233"/>
            <a:ext cx="4642" cy="20575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stCxn id="38" idx="0"/>
            <a:endCxn id="33" idx="0"/>
          </p:cNvCxnSpPr>
          <p:nvPr/>
        </p:nvCxnSpPr>
        <p:spPr>
          <a:xfrm>
            <a:off x="7097937" y="4374321"/>
            <a:ext cx="11602" cy="21530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endCxn id="40" idx="0"/>
          </p:cNvCxnSpPr>
          <p:nvPr/>
        </p:nvCxnSpPr>
        <p:spPr>
          <a:xfrm>
            <a:off x="9063903" y="4386497"/>
            <a:ext cx="0" cy="232643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Line 420"/>
          <p:cNvSpPr>
            <a:spLocks noChangeShapeType="1"/>
          </p:cNvSpPr>
          <p:nvPr/>
        </p:nvSpPr>
        <p:spPr bwMode="auto">
          <a:xfrm>
            <a:off x="7097938" y="4374321"/>
            <a:ext cx="1965965" cy="0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ko-KR" altLang="en-US">
              <a:solidFill>
                <a:srgbClr val="0070C0"/>
              </a:solidFill>
            </a:endParaRPr>
          </a:p>
        </p:txBody>
      </p:sp>
      <p:cxnSp>
        <p:nvCxnSpPr>
          <p:cNvPr id="39" name="직선 연결선 38"/>
          <p:cNvCxnSpPr/>
          <p:nvPr/>
        </p:nvCxnSpPr>
        <p:spPr>
          <a:xfrm flipH="1">
            <a:off x="8159835" y="4190512"/>
            <a:ext cx="1" cy="203664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411"/>
          <p:cNvSpPr>
            <a:spLocks noChangeArrowheads="1"/>
          </p:cNvSpPr>
          <p:nvPr/>
        </p:nvSpPr>
        <p:spPr bwMode="auto">
          <a:xfrm>
            <a:off x="8775871" y="4619139"/>
            <a:ext cx="576064" cy="3019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form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967576" y="530156"/>
            <a:ext cx="21926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i="1" dirty="0">
                <a:latin typeface="Helvetica" panose="020B0604020202020204" pitchFamily="34" charset="0"/>
                <a:cs typeface="Helvetica" panose="020B0604020202020204" pitchFamily="34" charset="0"/>
              </a:rPr>
              <a:t>BOM(Browser Object Model)</a:t>
            </a:r>
            <a:endParaRPr lang="ko-KR" altLang="en-US" sz="12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967577" y="2655520"/>
            <a:ext cx="229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i="1" dirty="0">
                <a:latin typeface="Helvetica" panose="020B0604020202020204" pitchFamily="34" charset="0"/>
                <a:cs typeface="Helvetica" panose="020B0604020202020204" pitchFamily="34" charset="0"/>
              </a:rPr>
              <a:t>DOM(Document Object Model)</a:t>
            </a:r>
            <a:endParaRPr lang="ko-KR" altLang="en-US" sz="12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4" name="자유형 43"/>
          <p:cNvSpPr/>
          <p:nvPr/>
        </p:nvSpPr>
        <p:spPr>
          <a:xfrm>
            <a:off x="1954263" y="1988083"/>
            <a:ext cx="2481652" cy="1048304"/>
          </a:xfrm>
          <a:custGeom>
            <a:avLst/>
            <a:gdLst>
              <a:gd name="connsiteX0" fmla="*/ 787400 w 3064933"/>
              <a:gd name="connsiteY0" fmla="*/ 16934 h 1041400"/>
              <a:gd name="connsiteX1" fmla="*/ 211666 w 3064933"/>
              <a:gd name="connsiteY1" fmla="*/ 42334 h 1041400"/>
              <a:gd name="connsiteX2" fmla="*/ 76200 w 3064933"/>
              <a:gd name="connsiteY2" fmla="*/ 67734 h 1041400"/>
              <a:gd name="connsiteX3" fmla="*/ 50800 w 3064933"/>
              <a:gd name="connsiteY3" fmla="*/ 76200 h 1041400"/>
              <a:gd name="connsiteX4" fmla="*/ 25400 w 3064933"/>
              <a:gd name="connsiteY4" fmla="*/ 406400 h 1041400"/>
              <a:gd name="connsiteX5" fmla="*/ 8466 w 3064933"/>
              <a:gd name="connsiteY5" fmla="*/ 533400 h 1041400"/>
              <a:gd name="connsiteX6" fmla="*/ 0 w 3064933"/>
              <a:gd name="connsiteY6" fmla="*/ 609600 h 1041400"/>
              <a:gd name="connsiteX7" fmla="*/ 8466 w 3064933"/>
              <a:gd name="connsiteY7" fmla="*/ 821267 h 1041400"/>
              <a:gd name="connsiteX8" fmla="*/ 25400 w 3064933"/>
              <a:gd name="connsiteY8" fmla="*/ 880534 h 1041400"/>
              <a:gd name="connsiteX9" fmla="*/ 42333 w 3064933"/>
              <a:gd name="connsiteY9" fmla="*/ 973667 h 1041400"/>
              <a:gd name="connsiteX10" fmla="*/ 50800 w 3064933"/>
              <a:gd name="connsiteY10" fmla="*/ 999067 h 1041400"/>
              <a:gd name="connsiteX11" fmla="*/ 118533 w 3064933"/>
              <a:gd name="connsiteY11" fmla="*/ 1007534 h 1041400"/>
              <a:gd name="connsiteX12" fmla="*/ 237066 w 3064933"/>
              <a:gd name="connsiteY12" fmla="*/ 1016000 h 1041400"/>
              <a:gd name="connsiteX13" fmla="*/ 313266 w 3064933"/>
              <a:gd name="connsiteY13" fmla="*/ 1024467 h 1041400"/>
              <a:gd name="connsiteX14" fmla="*/ 1727200 w 3064933"/>
              <a:gd name="connsiteY14" fmla="*/ 1032934 h 1041400"/>
              <a:gd name="connsiteX15" fmla="*/ 1896533 w 3064933"/>
              <a:gd name="connsiteY15" fmla="*/ 1041400 h 1041400"/>
              <a:gd name="connsiteX16" fmla="*/ 2641600 w 3064933"/>
              <a:gd name="connsiteY16" fmla="*/ 1024467 h 1041400"/>
              <a:gd name="connsiteX17" fmla="*/ 2717800 w 3064933"/>
              <a:gd name="connsiteY17" fmla="*/ 1016000 h 1041400"/>
              <a:gd name="connsiteX18" fmla="*/ 2743200 w 3064933"/>
              <a:gd name="connsiteY18" fmla="*/ 1007534 h 1041400"/>
              <a:gd name="connsiteX19" fmla="*/ 2971800 w 3064933"/>
              <a:gd name="connsiteY19" fmla="*/ 999067 h 1041400"/>
              <a:gd name="connsiteX20" fmla="*/ 2997200 w 3064933"/>
              <a:gd name="connsiteY20" fmla="*/ 982134 h 1041400"/>
              <a:gd name="connsiteX21" fmla="*/ 3005666 w 3064933"/>
              <a:gd name="connsiteY21" fmla="*/ 956734 h 1041400"/>
              <a:gd name="connsiteX22" fmla="*/ 3022600 w 3064933"/>
              <a:gd name="connsiteY22" fmla="*/ 939800 h 1041400"/>
              <a:gd name="connsiteX23" fmla="*/ 3031066 w 3064933"/>
              <a:gd name="connsiteY23" fmla="*/ 914400 h 1041400"/>
              <a:gd name="connsiteX24" fmla="*/ 3048000 w 3064933"/>
              <a:gd name="connsiteY24" fmla="*/ 821267 h 1041400"/>
              <a:gd name="connsiteX25" fmla="*/ 3056466 w 3064933"/>
              <a:gd name="connsiteY25" fmla="*/ 795867 h 1041400"/>
              <a:gd name="connsiteX26" fmla="*/ 3064933 w 3064933"/>
              <a:gd name="connsiteY26" fmla="*/ 745067 h 1041400"/>
              <a:gd name="connsiteX27" fmla="*/ 3056466 w 3064933"/>
              <a:gd name="connsiteY27" fmla="*/ 347134 h 1041400"/>
              <a:gd name="connsiteX28" fmla="*/ 3039533 w 3064933"/>
              <a:gd name="connsiteY28" fmla="*/ 279400 h 1041400"/>
              <a:gd name="connsiteX29" fmla="*/ 3031066 w 3064933"/>
              <a:gd name="connsiteY29" fmla="*/ 245534 h 1041400"/>
              <a:gd name="connsiteX30" fmla="*/ 2997200 w 3064933"/>
              <a:gd name="connsiteY30" fmla="*/ 143934 h 1041400"/>
              <a:gd name="connsiteX31" fmla="*/ 2988733 w 3064933"/>
              <a:gd name="connsiteY31" fmla="*/ 118534 h 1041400"/>
              <a:gd name="connsiteX32" fmla="*/ 2980266 w 3064933"/>
              <a:gd name="connsiteY32" fmla="*/ 93134 h 1041400"/>
              <a:gd name="connsiteX33" fmla="*/ 2887133 w 3064933"/>
              <a:gd name="connsiteY33" fmla="*/ 67734 h 1041400"/>
              <a:gd name="connsiteX34" fmla="*/ 2810933 w 3064933"/>
              <a:gd name="connsiteY34" fmla="*/ 50800 h 1041400"/>
              <a:gd name="connsiteX35" fmla="*/ 2413000 w 3064933"/>
              <a:gd name="connsiteY35" fmla="*/ 42334 h 1041400"/>
              <a:gd name="connsiteX36" fmla="*/ 1981200 w 3064933"/>
              <a:gd name="connsiteY36" fmla="*/ 50800 h 1041400"/>
              <a:gd name="connsiteX37" fmla="*/ 1921933 w 3064933"/>
              <a:gd name="connsiteY37" fmla="*/ 59267 h 1041400"/>
              <a:gd name="connsiteX38" fmla="*/ 1854200 w 3064933"/>
              <a:gd name="connsiteY38" fmla="*/ 67734 h 1041400"/>
              <a:gd name="connsiteX39" fmla="*/ 1752600 w 3064933"/>
              <a:gd name="connsiteY39" fmla="*/ 84667 h 1041400"/>
              <a:gd name="connsiteX40" fmla="*/ 1676400 w 3064933"/>
              <a:gd name="connsiteY40" fmla="*/ 93134 h 1041400"/>
              <a:gd name="connsiteX41" fmla="*/ 1126066 w 3064933"/>
              <a:gd name="connsiteY41" fmla="*/ 84667 h 1041400"/>
              <a:gd name="connsiteX42" fmla="*/ 1083733 w 3064933"/>
              <a:gd name="connsiteY42" fmla="*/ 76200 h 1041400"/>
              <a:gd name="connsiteX43" fmla="*/ 956733 w 3064933"/>
              <a:gd name="connsiteY43" fmla="*/ 59267 h 1041400"/>
              <a:gd name="connsiteX44" fmla="*/ 922866 w 3064933"/>
              <a:gd name="connsiteY44" fmla="*/ 50800 h 1041400"/>
              <a:gd name="connsiteX45" fmla="*/ 872066 w 3064933"/>
              <a:gd name="connsiteY45" fmla="*/ 33867 h 1041400"/>
              <a:gd name="connsiteX46" fmla="*/ 821266 w 3064933"/>
              <a:gd name="connsiteY46" fmla="*/ 16934 h 1041400"/>
              <a:gd name="connsiteX47" fmla="*/ 770466 w 3064933"/>
              <a:gd name="connsiteY47" fmla="*/ 0 h 1041400"/>
              <a:gd name="connsiteX48" fmla="*/ 787400 w 3064933"/>
              <a:gd name="connsiteY48" fmla="*/ 16934 h 104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064933" h="1041400">
                <a:moveTo>
                  <a:pt x="787400" y="16934"/>
                </a:moveTo>
                <a:cubicBezTo>
                  <a:pt x="403701" y="39504"/>
                  <a:pt x="595613" y="31041"/>
                  <a:pt x="211666" y="42334"/>
                </a:cubicBezTo>
                <a:cubicBezTo>
                  <a:pt x="180900" y="47461"/>
                  <a:pt x="96515" y="60963"/>
                  <a:pt x="76200" y="67734"/>
                </a:cubicBezTo>
                <a:lnTo>
                  <a:pt x="50800" y="76200"/>
                </a:lnTo>
                <a:cubicBezTo>
                  <a:pt x="3250" y="218845"/>
                  <a:pt x="40412" y="91144"/>
                  <a:pt x="25400" y="406400"/>
                </a:cubicBezTo>
                <a:cubicBezTo>
                  <a:pt x="22153" y="474589"/>
                  <a:pt x="16355" y="474234"/>
                  <a:pt x="8466" y="533400"/>
                </a:cubicBezTo>
                <a:cubicBezTo>
                  <a:pt x="5088" y="558732"/>
                  <a:pt x="2822" y="584200"/>
                  <a:pt x="0" y="609600"/>
                </a:cubicBezTo>
                <a:cubicBezTo>
                  <a:pt x="2822" y="680156"/>
                  <a:pt x="3608" y="750822"/>
                  <a:pt x="8466" y="821267"/>
                </a:cubicBezTo>
                <a:cubicBezTo>
                  <a:pt x="9974" y="843139"/>
                  <a:pt x="20250" y="859935"/>
                  <a:pt x="25400" y="880534"/>
                </a:cubicBezTo>
                <a:cubicBezTo>
                  <a:pt x="40804" y="942149"/>
                  <a:pt x="27240" y="905752"/>
                  <a:pt x="42333" y="973667"/>
                </a:cubicBezTo>
                <a:cubicBezTo>
                  <a:pt x="44269" y="982379"/>
                  <a:pt x="42645" y="995442"/>
                  <a:pt x="50800" y="999067"/>
                </a:cubicBezTo>
                <a:cubicBezTo>
                  <a:pt x="71592" y="1008308"/>
                  <a:pt x="95873" y="1005474"/>
                  <a:pt x="118533" y="1007534"/>
                </a:cubicBezTo>
                <a:cubicBezTo>
                  <a:pt x="157982" y="1011120"/>
                  <a:pt x="197603" y="1012569"/>
                  <a:pt x="237066" y="1016000"/>
                </a:cubicBezTo>
                <a:cubicBezTo>
                  <a:pt x="262526" y="1018214"/>
                  <a:pt x="287711" y="1024177"/>
                  <a:pt x="313266" y="1024467"/>
                </a:cubicBezTo>
                <a:lnTo>
                  <a:pt x="1727200" y="1032934"/>
                </a:lnTo>
                <a:cubicBezTo>
                  <a:pt x="1783644" y="1035756"/>
                  <a:pt x="1840018" y="1041400"/>
                  <a:pt x="1896533" y="1041400"/>
                </a:cubicBezTo>
                <a:cubicBezTo>
                  <a:pt x="2326755" y="1041400"/>
                  <a:pt x="2336516" y="1038995"/>
                  <a:pt x="2641600" y="1024467"/>
                </a:cubicBezTo>
                <a:cubicBezTo>
                  <a:pt x="2667000" y="1021645"/>
                  <a:pt x="2692591" y="1020201"/>
                  <a:pt x="2717800" y="1016000"/>
                </a:cubicBezTo>
                <a:cubicBezTo>
                  <a:pt x="2726603" y="1014533"/>
                  <a:pt x="2734295" y="1008128"/>
                  <a:pt x="2743200" y="1007534"/>
                </a:cubicBezTo>
                <a:cubicBezTo>
                  <a:pt x="2819283" y="1002462"/>
                  <a:pt x="2895600" y="1001889"/>
                  <a:pt x="2971800" y="999067"/>
                </a:cubicBezTo>
                <a:cubicBezTo>
                  <a:pt x="2980267" y="993423"/>
                  <a:pt x="2990843" y="990080"/>
                  <a:pt x="2997200" y="982134"/>
                </a:cubicBezTo>
                <a:cubicBezTo>
                  <a:pt x="3002775" y="975165"/>
                  <a:pt x="3001074" y="964387"/>
                  <a:pt x="3005666" y="956734"/>
                </a:cubicBezTo>
                <a:cubicBezTo>
                  <a:pt x="3009773" y="949889"/>
                  <a:pt x="3016955" y="945445"/>
                  <a:pt x="3022600" y="939800"/>
                </a:cubicBezTo>
                <a:cubicBezTo>
                  <a:pt x="3025422" y="931333"/>
                  <a:pt x="3028902" y="923058"/>
                  <a:pt x="3031066" y="914400"/>
                </a:cubicBezTo>
                <a:cubicBezTo>
                  <a:pt x="3046476" y="852761"/>
                  <a:pt x="3032902" y="889211"/>
                  <a:pt x="3048000" y="821267"/>
                </a:cubicBezTo>
                <a:cubicBezTo>
                  <a:pt x="3049936" y="812555"/>
                  <a:pt x="3054530" y="804579"/>
                  <a:pt x="3056466" y="795867"/>
                </a:cubicBezTo>
                <a:cubicBezTo>
                  <a:pt x="3060190" y="779109"/>
                  <a:pt x="3062111" y="762000"/>
                  <a:pt x="3064933" y="745067"/>
                </a:cubicBezTo>
                <a:cubicBezTo>
                  <a:pt x="3062111" y="612423"/>
                  <a:pt x="3063692" y="479611"/>
                  <a:pt x="3056466" y="347134"/>
                </a:cubicBezTo>
                <a:cubicBezTo>
                  <a:pt x="3055198" y="323896"/>
                  <a:pt x="3045177" y="301978"/>
                  <a:pt x="3039533" y="279400"/>
                </a:cubicBezTo>
                <a:cubicBezTo>
                  <a:pt x="3036711" y="268111"/>
                  <a:pt x="3034746" y="256573"/>
                  <a:pt x="3031066" y="245534"/>
                </a:cubicBezTo>
                <a:lnTo>
                  <a:pt x="2997200" y="143934"/>
                </a:lnTo>
                <a:lnTo>
                  <a:pt x="2988733" y="118534"/>
                </a:lnTo>
                <a:cubicBezTo>
                  <a:pt x="2985911" y="110067"/>
                  <a:pt x="2988733" y="95956"/>
                  <a:pt x="2980266" y="93134"/>
                </a:cubicBezTo>
                <a:cubicBezTo>
                  <a:pt x="2871283" y="56805"/>
                  <a:pt x="2982871" y="91668"/>
                  <a:pt x="2887133" y="67734"/>
                </a:cubicBezTo>
                <a:cubicBezTo>
                  <a:pt x="2847901" y="57926"/>
                  <a:pt x="2865817" y="52871"/>
                  <a:pt x="2810933" y="50800"/>
                </a:cubicBezTo>
                <a:cubicBezTo>
                  <a:pt x="2678353" y="45797"/>
                  <a:pt x="2545644" y="45156"/>
                  <a:pt x="2413000" y="42334"/>
                </a:cubicBezTo>
                <a:lnTo>
                  <a:pt x="1981200" y="50800"/>
                </a:lnTo>
                <a:cubicBezTo>
                  <a:pt x="1961256" y="51488"/>
                  <a:pt x="1941714" y="56629"/>
                  <a:pt x="1921933" y="59267"/>
                </a:cubicBezTo>
                <a:cubicBezTo>
                  <a:pt x="1899379" y="62274"/>
                  <a:pt x="1876702" y="64359"/>
                  <a:pt x="1854200" y="67734"/>
                </a:cubicBezTo>
                <a:cubicBezTo>
                  <a:pt x="1820246" y="72827"/>
                  <a:pt x="1786724" y="80875"/>
                  <a:pt x="1752600" y="84667"/>
                </a:cubicBezTo>
                <a:lnTo>
                  <a:pt x="1676400" y="93134"/>
                </a:lnTo>
                <a:lnTo>
                  <a:pt x="1126066" y="84667"/>
                </a:lnTo>
                <a:cubicBezTo>
                  <a:pt x="1111681" y="84256"/>
                  <a:pt x="1097891" y="78774"/>
                  <a:pt x="1083733" y="76200"/>
                </a:cubicBezTo>
                <a:cubicBezTo>
                  <a:pt x="1024025" y="65344"/>
                  <a:pt x="1025729" y="66933"/>
                  <a:pt x="956733" y="59267"/>
                </a:cubicBezTo>
                <a:cubicBezTo>
                  <a:pt x="945444" y="56445"/>
                  <a:pt x="934012" y="54144"/>
                  <a:pt x="922866" y="50800"/>
                </a:cubicBezTo>
                <a:cubicBezTo>
                  <a:pt x="905769" y="45671"/>
                  <a:pt x="888999" y="39511"/>
                  <a:pt x="872066" y="33867"/>
                </a:cubicBezTo>
                <a:lnTo>
                  <a:pt x="821266" y="16934"/>
                </a:lnTo>
                <a:lnTo>
                  <a:pt x="770466" y="0"/>
                </a:lnTo>
                <a:lnTo>
                  <a:pt x="787400" y="16934"/>
                </a:lnTo>
                <a:close/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Rectangle 411"/>
          <p:cNvSpPr>
            <a:spLocks noChangeArrowheads="1"/>
          </p:cNvSpPr>
          <p:nvPr/>
        </p:nvSpPr>
        <p:spPr bwMode="auto">
          <a:xfrm>
            <a:off x="6832336" y="5381206"/>
            <a:ext cx="562790" cy="3193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span</a:t>
            </a:r>
          </a:p>
        </p:txBody>
      </p:sp>
      <p:cxnSp>
        <p:nvCxnSpPr>
          <p:cNvPr id="46" name="직선 연결선 45"/>
          <p:cNvCxnSpPr>
            <a:stCxn id="33" idx="2"/>
            <a:endCxn id="45" idx="0"/>
          </p:cNvCxnSpPr>
          <p:nvPr/>
        </p:nvCxnSpPr>
        <p:spPr>
          <a:xfrm>
            <a:off x="7109539" y="4908931"/>
            <a:ext cx="4192" cy="472275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11"/>
          <p:cNvSpPr>
            <a:spLocks noChangeArrowheads="1"/>
          </p:cNvSpPr>
          <p:nvPr/>
        </p:nvSpPr>
        <p:spPr bwMode="auto">
          <a:xfrm>
            <a:off x="8133682" y="5381206"/>
            <a:ext cx="562790" cy="3193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input</a:t>
            </a:r>
          </a:p>
        </p:txBody>
      </p:sp>
      <p:cxnSp>
        <p:nvCxnSpPr>
          <p:cNvPr id="48" name="직선 연결선 47"/>
          <p:cNvCxnSpPr>
            <a:endCxn id="47" idx="0"/>
          </p:cNvCxnSpPr>
          <p:nvPr/>
        </p:nvCxnSpPr>
        <p:spPr>
          <a:xfrm flipH="1">
            <a:off x="8415078" y="5145333"/>
            <a:ext cx="5793" cy="235873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11"/>
          <p:cNvSpPr>
            <a:spLocks noChangeArrowheads="1"/>
          </p:cNvSpPr>
          <p:nvPr/>
        </p:nvSpPr>
        <p:spPr bwMode="auto">
          <a:xfrm>
            <a:off x="8830367" y="5385182"/>
            <a:ext cx="562790" cy="3193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input</a:t>
            </a:r>
          </a:p>
        </p:txBody>
      </p:sp>
      <p:cxnSp>
        <p:nvCxnSpPr>
          <p:cNvPr id="50" name="직선 연결선 49"/>
          <p:cNvCxnSpPr/>
          <p:nvPr/>
        </p:nvCxnSpPr>
        <p:spPr>
          <a:xfrm flipH="1">
            <a:off x="9077541" y="5141354"/>
            <a:ext cx="688" cy="234482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Line 420"/>
          <p:cNvSpPr>
            <a:spLocks noChangeShapeType="1"/>
          </p:cNvSpPr>
          <p:nvPr/>
        </p:nvSpPr>
        <p:spPr bwMode="auto">
          <a:xfrm>
            <a:off x="8428919" y="5141354"/>
            <a:ext cx="1298621" cy="3978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ko-KR" altLang="en-US">
              <a:solidFill>
                <a:srgbClr val="0070C0"/>
              </a:solidFill>
            </a:endParaRPr>
          </a:p>
        </p:txBody>
      </p:sp>
      <p:cxnSp>
        <p:nvCxnSpPr>
          <p:cNvPr id="52" name="직선 연결선 51"/>
          <p:cNvCxnSpPr/>
          <p:nvPr/>
        </p:nvCxnSpPr>
        <p:spPr>
          <a:xfrm flipH="1">
            <a:off x="9719491" y="5145333"/>
            <a:ext cx="5792" cy="239849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411"/>
          <p:cNvSpPr>
            <a:spLocks noChangeArrowheads="1"/>
          </p:cNvSpPr>
          <p:nvPr/>
        </p:nvSpPr>
        <p:spPr bwMode="auto">
          <a:xfrm>
            <a:off x="9580045" y="5381204"/>
            <a:ext cx="361264" cy="3193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err="1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hr</a:t>
            </a:r>
            <a:endParaRPr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54" name="직선 연결선 53"/>
          <p:cNvCxnSpPr>
            <a:stCxn id="40" idx="2"/>
          </p:cNvCxnSpPr>
          <p:nvPr/>
        </p:nvCxnSpPr>
        <p:spPr>
          <a:xfrm>
            <a:off x="9063903" y="4921105"/>
            <a:ext cx="0" cy="231654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3835927" y="6153154"/>
            <a:ext cx="1470045" cy="442674"/>
          </a:xfrm>
          <a:prstGeom prst="wedgeRoundRectCallout">
            <a:avLst>
              <a:gd name="adj1" fmla="val 48134"/>
              <a:gd name="adj2" fmla="val -7383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HTML </a:t>
            </a:r>
            <a:r>
              <a:rPr lang="ko-KR" altLang="en-US" sz="1000" dirty="0"/>
              <a:t>문서의 내용과 </a:t>
            </a:r>
            <a:endParaRPr lang="en-US" altLang="ko-KR" sz="1000" dirty="0"/>
          </a:p>
          <a:p>
            <a:r>
              <a:rPr lang="ko-KR" altLang="en-US" sz="1000" dirty="0"/>
              <a:t>관련된 객체들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961427" y="3328644"/>
            <a:ext cx="2405935" cy="24468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rIns="36000">
            <a:spAutoFit/>
          </a:bodyPr>
          <a:lstStyle/>
          <a:p>
            <a:r>
              <a:rPr lang="en-US" altLang="ko-KR" sz="900" dirty="0"/>
              <a:t>&lt;!DOCTYPE html&gt;</a:t>
            </a:r>
          </a:p>
          <a:p>
            <a:r>
              <a:rPr lang="en-US" altLang="ko-KR" sz="900" dirty="0"/>
              <a:t>&lt;html&gt;</a:t>
            </a:r>
          </a:p>
          <a:p>
            <a:r>
              <a:rPr lang="en-US" altLang="ko-KR" sz="900" dirty="0"/>
              <a:t>&lt;head&gt;</a:t>
            </a:r>
          </a:p>
          <a:p>
            <a:r>
              <a:rPr lang="en-US" altLang="ko-KR" sz="900" dirty="0"/>
              <a:t>    &lt;title&gt;HTML DOM </a:t>
            </a:r>
            <a:r>
              <a:rPr lang="ko-KR" altLang="en-US" sz="900" dirty="0"/>
              <a:t>트리</a:t>
            </a:r>
            <a:r>
              <a:rPr lang="en-US" altLang="ko-KR" sz="900" dirty="0"/>
              <a:t>&lt;/title&gt;</a:t>
            </a:r>
          </a:p>
          <a:p>
            <a:r>
              <a:rPr lang="en-US" altLang="ko-KR" sz="900" dirty="0"/>
              <a:t>&lt;/head&gt;</a:t>
            </a:r>
          </a:p>
          <a:p>
            <a:r>
              <a:rPr lang="en-US" altLang="ko-KR" sz="900" dirty="0"/>
              <a:t>&lt;body&gt;</a:t>
            </a:r>
          </a:p>
          <a:p>
            <a:r>
              <a:rPr lang="en-US" altLang="ko-KR" sz="900" dirty="0"/>
              <a:t>&lt;p style="</a:t>
            </a:r>
            <a:r>
              <a:rPr lang="en-US" altLang="ko-KR" sz="900" dirty="0" err="1"/>
              <a:t>color:blue</a:t>
            </a:r>
            <a:r>
              <a:rPr lang="en-US" altLang="ko-KR" sz="900" dirty="0"/>
              <a:t>" &gt;</a:t>
            </a:r>
            <a:r>
              <a:rPr lang="ko-KR" altLang="en-US" sz="900" dirty="0"/>
              <a:t>이것은 </a:t>
            </a:r>
          </a:p>
          <a:p>
            <a:r>
              <a:rPr lang="en-US" altLang="ko-KR" sz="900" dirty="0"/>
              <a:t>    &lt;span style="</a:t>
            </a:r>
            <a:r>
              <a:rPr lang="en-US" altLang="ko-KR" sz="900" dirty="0" err="1"/>
              <a:t>color:red</a:t>
            </a:r>
            <a:r>
              <a:rPr lang="en-US" altLang="ko-KR" sz="900" dirty="0"/>
              <a:t>"&gt;</a:t>
            </a:r>
            <a:r>
              <a:rPr lang="ko-KR" altLang="en-US" sz="900" dirty="0"/>
              <a:t>문장입니다</a:t>
            </a:r>
            <a:r>
              <a:rPr lang="en-US" altLang="ko-KR" sz="900" dirty="0"/>
              <a:t>.</a:t>
            </a:r>
          </a:p>
          <a:p>
            <a:r>
              <a:rPr lang="en-US" altLang="ko-KR" sz="900" dirty="0"/>
              <a:t>    &lt;/span&gt;</a:t>
            </a:r>
          </a:p>
          <a:p>
            <a:r>
              <a:rPr lang="en-US" altLang="ko-KR" sz="900" dirty="0"/>
              <a:t>&lt;/p&gt;</a:t>
            </a:r>
          </a:p>
          <a:p>
            <a:r>
              <a:rPr lang="en-US" altLang="ko-KR" sz="900" dirty="0"/>
              <a:t>&lt;form&gt;</a:t>
            </a:r>
          </a:p>
          <a:p>
            <a:r>
              <a:rPr lang="en-US" altLang="ko-KR" sz="900" dirty="0"/>
              <a:t>    &lt;input type="text" name="s"&gt;</a:t>
            </a:r>
          </a:p>
          <a:p>
            <a:r>
              <a:rPr lang="en-US" altLang="ko-KR" sz="900" dirty="0"/>
              <a:t>    &lt;input type="button" value="</a:t>
            </a:r>
            <a:r>
              <a:rPr lang="ko-KR" altLang="en-US" sz="900" dirty="0"/>
              <a:t>테스트</a:t>
            </a:r>
            <a:r>
              <a:rPr lang="en-US" altLang="ko-KR" sz="900" dirty="0"/>
              <a:t>"&gt;</a:t>
            </a:r>
            <a:endParaRPr lang="ko-KR" altLang="en-US" sz="900" dirty="0"/>
          </a:p>
          <a:p>
            <a:r>
              <a:rPr lang="en-US" altLang="ko-KR" sz="900" dirty="0"/>
              <a:t>    &lt;</a:t>
            </a:r>
            <a:r>
              <a:rPr lang="en-US" altLang="ko-KR" sz="900" dirty="0" err="1"/>
              <a:t>hr</a:t>
            </a:r>
            <a:r>
              <a:rPr lang="en-US" altLang="ko-KR" sz="900" dirty="0"/>
              <a:t>&gt;</a:t>
            </a:r>
          </a:p>
          <a:p>
            <a:r>
              <a:rPr lang="en-US" altLang="ko-KR" sz="900" dirty="0"/>
              <a:t>&lt;/form&gt;</a:t>
            </a:r>
          </a:p>
          <a:p>
            <a:r>
              <a:rPr lang="en-US" altLang="ko-KR" sz="900" dirty="0"/>
              <a:t>&lt;/body&gt;</a:t>
            </a:r>
          </a:p>
          <a:p>
            <a:r>
              <a:rPr lang="en-US" altLang="ko-KR" sz="900" dirty="0"/>
              <a:t>&lt;/html&gt;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575721" y="532447"/>
            <a:ext cx="1442412" cy="272415"/>
          </a:xfrm>
          <a:prstGeom prst="wedgeRoundRectCallout">
            <a:avLst>
              <a:gd name="adj1" fmla="val 59471"/>
              <a:gd name="adj2" fmla="val -1122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/>
              <a:t>브라우저 관련 객체들</a:t>
            </a:r>
            <a:endParaRPr lang="ko-KR" altLang="en-US" sz="1000" dirty="0"/>
          </a:p>
        </p:txBody>
      </p:sp>
      <p:sp>
        <p:nvSpPr>
          <p:cNvPr id="58" name="자유형 57"/>
          <p:cNvSpPr/>
          <p:nvPr/>
        </p:nvSpPr>
        <p:spPr>
          <a:xfrm>
            <a:off x="1847528" y="1309378"/>
            <a:ext cx="2679383" cy="2028994"/>
          </a:xfrm>
          <a:custGeom>
            <a:avLst/>
            <a:gdLst>
              <a:gd name="connsiteX0" fmla="*/ 142902 w 2707550"/>
              <a:gd name="connsiteY0" fmla="*/ 362513 h 2028994"/>
              <a:gd name="connsiteX1" fmla="*/ 261936 w 2707550"/>
              <a:gd name="connsiteY1" fmla="*/ 357102 h 2028994"/>
              <a:gd name="connsiteX2" fmla="*/ 278168 w 2707550"/>
              <a:gd name="connsiteY2" fmla="*/ 351692 h 2028994"/>
              <a:gd name="connsiteX3" fmla="*/ 288989 w 2707550"/>
              <a:gd name="connsiteY3" fmla="*/ 319228 h 2028994"/>
              <a:gd name="connsiteX4" fmla="*/ 299811 w 2707550"/>
              <a:gd name="connsiteY4" fmla="*/ 270532 h 2028994"/>
              <a:gd name="connsiteX5" fmla="*/ 310632 w 2707550"/>
              <a:gd name="connsiteY5" fmla="*/ 200194 h 2028994"/>
              <a:gd name="connsiteX6" fmla="*/ 321453 w 2707550"/>
              <a:gd name="connsiteY6" fmla="*/ 156908 h 2028994"/>
              <a:gd name="connsiteX7" fmla="*/ 332275 w 2707550"/>
              <a:gd name="connsiteY7" fmla="*/ 97391 h 2028994"/>
              <a:gd name="connsiteX8" fmla="*/ 337685 w 2707550"/>
              <a:gd name="connsiteY8" fmla="*/ 64927 h 2028994"/>
              <a:gd name="connsiteX9" fmla="*/ 353917 w 2707550"/>
              <a:gd name="connsiteY9" fmla="*/ 32463 h 2028994"/>
              <a:gd name="connsiteX10" fmla="*/ 370149 w 2707550"/>
              <a:gd name="connsiteY10" fmla="*/ 27053 h 2028994"/>
              <a:gd name="connsiteX11" fmla="*/ 456719 w 2707550"/>
              <a:gd name="connsiteY11" fmla="*/ 21642 h 2028994"/>
              <a:gd name="connsiteX12" fmla="*/ 570343 w 2707550"/>
              <a:gd name="connsiteY12" fmla="*/ 10821 h 2028994"/>
              <a:gd name="connsiteX13" fmla="*/ 619039 w 2707550"/>
              <a:gd name="connsiteY13" fmla="*/ 5410 h 2028994"/>
              <a:gd name="connsiteX14" fmla="*/ 748895 w 2707550"/>
              <a:gd name="connsiteY14" fmla="*/ 0 h 2028994"/>
              <a:gd name="connsiteX15" fmla="*/ 786769 w 2707550"/>
              <a:gd name="connsiteY15" fmla="*/ 5410 h 2028994"/>
              <a:gd name="connsiteX16" fmla="*/ 797590 w 2707550"/>
              <a:gd name="connsiteY16" fmla="*/ 37874 h 2028994"/>
              <a:gd name="connsiteX17" fmla="*/ 819233 w 2707550"/>
              <a:gd name="connsiteY17" fmla="*/ 64927 h 2028994"/>
              <a:gd name="connsiteX18" fmla="*/ 830054 w 2707550"/>
              <a:gd name="connsiteY18" fmla="*/ 102802 h 2028994"/>
              <a:gd name="connsiteX19" fmla="*/ 835465 w 2707550"/>
              <a:gd name="connsiteY19" fmla="*/ 129855 h 2028994"/>
              <a:gd name="connsiteX20" fmla="*/ 846286 w 2707550"/>
              <a:gd name="connsiteY20" fmla="*/ 162319 h 2028994"/>
              <a:gd name="connsiteX21" fmla="*/ 851697 w 2707550"/>
              <a:gd name="connsiteY21" fmla="*/ 183962 h 2028994"/>
              <a:gd name="connsiteX22" fmla="*/ 857108 w 2707550"/>
              <a:gd name="connsiteY22" fmla="*/ 200194 h 2028994"/>
              <a:gd name="connsiteX23" fmla="*/ 862518 w 2707550"/>
              <a:gd name="connsiteY23" fmla="*/ 227247 h 2028994"/>
              <a:gd name="connsiteX24" fmla="*/ 873340 w 2707550"/>
              <a:gd name="connsiteY24" fmla="*/ 270532 h 2028994"/>
              <a:gd name="connsiteX25" fmla="*/ 878750 w 2707550"/>
              <a:gd name="connsiteY25" fmla="*/ 292175 h 2028994"/>
              <a:gd name="connsiteX26" fmla="*/ 889572 w 2707550"/>
              <a:gd name="connsiteY26" fmla="*/ 308407 h 2028994"/>
              <a:gd name="connsiteX27" fmla="*/ 900393 w 2707550"/>
              <a:gd name="connsiteY27" fmla="*/ 346281 h 2028994"/>
              <a:gd name="connsiteX28" fmla="*/ 916625 w 2707550"/>
              <a:gd name="connsiteY28" fmla="*/ 351692 h 2028994"/>
              <a:gd name="connsiteX29" fmla="*/ 976142 w 2707550"/>
              <a:gd name="connsiteY29" fmla="*/ 346281 h 2028994"/>
              <a:gd name="connsiteX30" fmla="*/ 1046480 w 2707550"/>
              <a:gd name="connsiteY30" fmla="*/ 330049 h 2028994"/>
              <a:gd name="connsiteX31" fmla="*/ 1133051 w 2707550"/>
              <a:gd name="connsiteY31" fmla="*/ 313817 h 2028994"/>
              <a:gd name="connsiteX32" fmla="*/ 1149283 w 2707550"/>
              <a:gd name="connsiteY32" fmla="*/ 308407 h 2028994"/>
              <a:gd name="connsiteX33" fmla="*/ 1187157 w 2707550"/>
              <a:gd name="connsiteY33" fmla="*/ 302996 h 2028994"/>
              <a:gd name="connsiteX34" fmla="*/ 1300781 w 2707550"/>
              <a:gd name="connsiteY34" fmla="*/ 292175 h 2028994"/>
              <a:gd name="connsiteX35" fmla="*/ 1603777 w 2707550"/>
              <a:gd name="connsiteY35" fmla="*/ 302996 h 2028994"/>
              <a:gd name="connsiteX36" fmla="*/ 1657884 w 2707550"/>
              <a:gd name="connsiteY36" fmla="*/ 308407 h 2028994"/>
              <a:gd name="connsiteX37" fmla="*/ 1684937 w 2707550"/>
              <a:gd name="connsiteY37" fmla="*/ 313817 h 2028994"/>
              <a:gd name="connsiteX38" fmla="*/ 1787740 w 2707550"/>
              <a:gd name="connsiteY38" fmla="*/ 319228 h 2028994"/>
              <a:gd name="connsiteX39" fmla="*/ 2296341 w 2707550"/>
              <a:gd name="connsiteY39" fmla="*/ 324639 h 2028994"/>
              <a:gd name="connsiteX40" fmla="*/ 2507356 w 2707550"/>
              <a:gd name="connsiteY40" fmla="*/ 335460 h 2028994"/>
              <a:gd name="connsiteX41" fmla="*/ 2588516 w 2707550"/>
              <a:gd name="connsiteY41" fmla="*/ 346281 h 2028994"/>
              <a:gd name="connsiteX42" fmla="*/ 2604748 w 2707550"/>
              <a:gd name="connsiteY42" fmla="*/ 351692 h 2028994"/>
              <a:gd name="connsiteX43" fmla="*/ 2631801 w 2707550"/>
              <a:gd name="connsiteY43" fmla="*/ 384156 h 2028994"/>
              <a:gd name="connsiteX44" fmla="*/ 2637212 w 2707550"/>
              <a:gd name="connsiteY44" fmla="*/ 405798 h 2028994"/>
              <a:gd name="connsiteX45" fmla="*/ 2648033 w 2707550"/>
              <a:gd name="connsiteY45" fmla="*/ 438262 h 2028994"/>
              <a:gd name="connsiteX46" fmla="*/ 2653444 w 2707550"/>
              <a:gd name="connsiteY46" fmla="*/ 454494 h 2028994"/>
              <a:gd name="connsiteX47" fmla="*/ 2664265 w 2707550"/>
              <a:gd name="connsiteY47" fmla="*/ 470726 h 2028994"/>
              <a:gd name="connsiteX48" fmla="*/ 2675086 w 2707550"/>
              <a:gd name="connsiteY48" fmla="*/ 600582 h 2028994"/>
              <a:gd name="connsiteX49" fmla="*/ 2669676 w 2707550"/>
              <a:gd name="connsiteY49" fmla="*/ 697973 h 2028994"/>
              <a:gd name="connsiteX50" fmla="*/ 2658854 w 2707550"/>
              <a:gd name="connsiteY50" fmla="*/ 844061 h 2028994"/>
              <a:gd name="connsiteX51" fmla="*/ 2664265 w 2707550"/>
              <a:gd name="connsiteY51" fmla="*/ 1271502 h 2028994"/>
              <a:gd name="connsiteX52" fmla="*/ 2675086 w 2707550"/>
              <a:gd name="connsiteY52" fmla="*/ 1385126 h 2028994"/>
              <a:gd name="connsiteX53" fmla="*/ 2685908 w 2707550"/>
              <a:gd name="connsiteY53" fmla="*/ 1455465 h 2028994"/>
              <a:gd name="connsiteX54" fmla="*/ 2691318 w 2707550"/>
              <a:gd name="connsiteY54" fmla="*/ 1493339 h 2028994"/>
              <a:gd name="connsiteX55" fmla="*/ 2696729 w 2707550"/>
              <a:gd name="connsiteY55" fmla="*/ 1525803 h 2028994"/>
              <a:gd name="connsiteX56" fmla="*/ 2707550 w 2707550"/>
              <a:gd name="connsiteY56" fmla="*/ 1628605 h 2028994"/>
              <a:gd name="connsiteX57" fmla="*/ 2702140 w 2707550"/>
              <a:gd name="connsiteY57" fmla="*/ 1866674 h 2028994"/>
              <a:gd name="connsiteX58" fmla="*/ 2696729 w 2707550"/>
              <a:gd name="connsiteY58" fmla="*/ 1888317 h 2028994"/>
              <a:gd name="connsiteX59" fmla="*/ 2658854 w 2707550"/>
              <a:gd name="connsiteY59" fmla="*/ 1947834 h 2028994"/>
              <a:gd name="connsiteX60" fmla="*/ 2642622 w 2707550"/>
              <a:gd name="connsiteY60" fmla="*/ 1958655 h 2028994"/>
              <a:gd name="connsiteX61" fmla="*/ 2604748 w 2707550"/>
              <a:gd name="connsiteY61" fmla="*/ 1964066 h 2028994"/>
              <a:gd name="connsiteX62" fmla="*/ 1863489 w 2707550"/>
              <a:gd name="connsiteY62" fmla="*/ 1964066 h 2028994"/>
              <a:gd name="connsiteX63" fmla="*/ 1755276 w 2707550"/>
              <a:gd name="connsiteY63" fmla="*/ 1974887 h 2028994"/>
              <a:gd name="connsiteX64" fmla="*/ 1674116 w 2707550"/>
              <a:gd name="connsiteY64" fmla="*/ 1980298 h 2028994"/>
              <a:gd name="connsiteX65" fmla="*/ 1490154 w 2707550"/>
              <a:gd name="connsiteY65" fmla="*/ 1991119 h 2028994"/>
              <a:gd name="connsiteX66" fmla="*/ 1425226 w 2707550"/>
              <a:gd name="connsiteY66" fmla="*/ 1996530 h 2028994"/>
              <a:gd name="connsiteX67" fmla="*/ 1354888 w 2707550"/>
              <a:gd name="connsiteY67" fmla="*/ 2007351 h 2028994"/>
              <a:gd name="connsiteX68" fmla="*/ 1257496 w 2707550"/>
              <a:gd name="connsiteY68" fmla="*/ 2012762 h 2028994"/>
              <a:gd name="connsiteX69" fmla="*/ 1046480 w 2707550"/>
              <a:gd name="connsiteY69" fmla="*/ 2023583 h 2028994"/>
              <a:gd name="connsiteX70" fmla="*/ 981553 w 2707550"/>
              <a:gd name="connsiteY70" fmla="*/ 2028994 h 2028994"/>
              <a:gd name="connsiteX71" fmla="*/ 673146 w 2707550"/>
              <a:gd name="connsiteY71" fmla="*/ 2018172 h 2028994"/>
              <a:gd name="connsiteX72" fmla="*/ 608218 w 2707550"/>
              <a:gd name="connsiteY72" fmla="*/ 2007351 h 2028994"/>
              <a:gd name="connsiteX73" fmla="*/ 581164 w 2707550"/>
              <a:gd name="connsiteY73" fmla="*/ 2001940 h 2028994"/>
              <a:gd name="connsiteX74" fmla="*/ 532469 w 2707550"/>
              <a:gd name="connsiteY74" fmla="*/ 1996530 h 2028994"/>
              <a:gd name="connsiteX75" fmla="*/ 494594 w 2707550"/>
              <a:gd name="connsiteY75" fmla="*/ 1985708 h 2028994"/>
              <a:gd name="connsiteX76" fmla="*/ 445898 w 2707550"/>
              <a:gd name="connsiteY76" fmla="*/ 1980298 h 2028994"/>
              <a:gd name="connsiteX77" fmla="*/ 397202 w 2707550"/>
              <a:gd name="connsiteY77" fmla="*/ 1969476 h 2028994"/>
              <a:gd name="connsiteX78" fmla="*/ 375560 w 2707550"/>
              <a:gd name="connsiteY78" fmla="*/ 1964066 h 2028994"/>
              <a:gd name="connsiteX79" fmla="*/ 348506 w 2707550"/>
              <a:gd name="connsiteY79" fmla="*/ 1958655 h 2028994"/>
              <a:gd name="connsiteX80" fmla="*/ 332275 w 2707550"/>
              <a:gd name="connsiteY80" fmla="*/ 1953244 h 2028994"/>
              <a:gd name="connsiteX81" fmla="*/ 240293 w 2707550"/>
              <a:gd name="connsiteY81" fmla="*/ 1931602 h 2028994"/>
              <a:gd name="connsiteX82" fmla="*/ 202419 w 2707550"/>
              <a:gd name="connsiteY82" fmla="*/ 1926191 h 2028994"/>
              <a:gd name="connsiteX83" fmla="*/ 164544 w 2707550"/>
              <a:gd name="connsiteY83" fmla="*/ 1915370 h 2028994"/>
              <a:gd name="connsiteX84" fmla="*/ 126670 w 2707550"/>
              <a:gd name="connsiteY84" fmla="*/ 1909959 h 2028994"/>
              <a:gd name="connsiteX85" fmla="*/ 105027 w 2707550"/>
              <a:gd name="connsiteY85" fmla="*/ 1861263 h 2028994"/>
              <a:gd name="connsiteX86" fmla="*/ 99617 w 2707550"/>
              <a:gd name="connsiteY86" fmla="*/ 1801746 h 2028994"/>
              <a:gd name="connsiteX87" fmla="*/ 88795 w 2707550"/>
              <a:gd name="connsiteY87" fmla="*/ 1731408 h 2028994"/>
              <a:gd name="connsiteX88" fmla="*/ 88795 w 2707550"/>
              <a:gd name="connsiteY88" fmla="*/ 1395947 h 2028994"/>
              <a:gd name="connsiteX89" fmla="*/ 83385 w 2707550"/>
              <a:gd name="connsiteY89" fmla="*/ 1374305 h 2028994"/>
              <a:gd name="connsiteX90" fmla="*/ 77974 w 2707550"/>
              <a:gd name="connsiteY90" fmla="*/ 1347252 h 2028994"/>
              <a:gd name="connsiteX91" fmla="*/ 67153 w 2707550"/>
              <a:gd name="connsiteY91" fmla="*/ 1314788 h 2028994"/>
              <a:gd name="connsiteX92" fmla="*/ 61742 w 2707550"/>
              <a:gd name="connsiteY92" fmla="*/ 1298556 h 2028994"/>
              <a:gd name="connsiteX93" fmla="*/ 50921 w 2707550"/>
              <a:gd name="connsiteY93" fmla="*/ 1255271 h 2028994"/>
              <a:gd name="connsiteX94" fmla="*/ 45510 w 2707550"/>
              <a:gd name="connsiteY94" fmla="*/ 1233628 h 2028994"/>
              <a:gd name="connsiteX95" fmla="*/ 40099 w 2707550"/>
              <a:gd name="connsiteY95" fmla="*/ 1217396 h 2028994"/>
              <a:gd name="connsiteX96" fmla="*/ 29278 w 2707550"/>
              <a:gd name="connsiteY96" fmla="*/ 1174111 h 2028994"/>
              <a:gd name="connsiteX97" fmla="*/ 18457 w 2707550"/>
              <a:gd name="connsiteY97" fmla="*/ 1136236 h 2028994"/>
              <a:gd name="connsiteX98" fmla="*/ 13046 w 2707550"/>
              <a:gd name="connsiteY98" fmla="*/ 1120004 h 2028994"/>
              <a:gd name="connsiteX99" fmla="*/ 7635 w 2707550"/>
              <a:gd name="connsiteY99" fmla="*/ 1087540 h 2028994"/>
              <a:gd name="connsiteX100" fmla="*/ 13046 w 2707550"/>
              <a:gd name="connsiteY100" fmla="*/ 638456 h 2028994"/>
              <a:gd name="connsiteX101" fmla="*/ 18457 w 2707550"/>
              <a:gd name="connsiteY101" fmla="*/ 600582 h 2028994"/>
              <a:gd name="connsiteX102" fmla="*/ 23867 w 2707550"/>
              <a:gd name="connsiteY102" fmla="*/ 578939 h 2028994"/>
              <a:gd name="connsiteX103" fmla="*/ 29278 w 2707550"/>
              <a:gd name="connsiteY103" fmla="*/ 541065 h 2028994"/>
              <a:gd name="connsiteX104" fmla="*/ 45510 w 2707550"/>
              <a:gd name="connsiteY104" fmla="*/ 476137 h 2028994"/>
              <a:gd name="connsiteX105" fmla="*/ 56331 w 2707550"/>
              <a:gd name="connsiteY105" fmla="*/ 411209 h 2028994"/>
              <a:gd name="connsiteX106" fmla="*/ 67153 w 2707550"/>
              <a:gd name="connsiteY106" fmla="*/ 389566 h 2028994"/>
              <a:gd name="connsiteX107" fmla="*/ 77974 w 2707550"/>
              <a:gd name="connsiteY107" fmla="*/ 351692 h 2028994"/>
              <a:gd name="connsiteX108" fmla="*/ 83385 w 2707550"/>
              <a:gd name="connsiteY108" fmla="*/ 335460 h 2028994"/>
              <a:gd name="connsiteX109" fmla="*/ 83385 w 2707550"/>
              <a:gd name="connsiteY109" fmla="*/ 313817 h 2028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2707550" h="2028994">
                <a:moveTo>
                  <a:pt x="142902" y="362513"/>
                </a:moveTo>
                <a:cubicBezTo>
                  <a:pt x="182580" y="360709"/>
                  <a:pt x="222344" y="360269"/>
                  <a:pt x="261936" y="357102"/>
                </a:cubicBezTo>
                <a:cubicBezTo>
                  <a:pt x="267621" y="356647"/>
                  <a:pt x="274853" y="356333"/>
                  <a:pt x="278168" y="351692"/>
                </a:cubicBezTo>
                <a:cubicBezTo>
                  <a:pt x="284798" y="342410"/>
                  <a:pt x="286222" y="330294"/>
                  <a:pt x="288989" y="319228"/>
                </a:cubicBezTo>
                <a:cubicBezTo>
                  <a:pt x="293852" y="299776"/>
                  <a:pt x="296377" y="291134"/>
                  <a:pt x="299811" y="270532"/>
                </a:cubicBezTo>
                <a:cubicBezTo>
                  <a:pt x="303272" y="249764"/>
                  <a:pt x="306135" y="221179"/>
                  <a:pt x="310632" y="200194"/>
                </a:cubicBezTo>
                <a:cubicBezTo>
                  <a:pt x="313748" y="185651"/>
                  <a:pt x="319608" y="171666"/>
                  <a:pt x="321453" y="156908"/>
                </a:cubicBezTo>
                <a:cubicBezTo>
                  <a:pt x="327571" y="107964"/>
                  <a:pt x="322266" y="127417"/>
                  <a:pt x="332275" y="97391"/>
                </a:cubicBezTo>
                <a:cubicBezTo>
                  <a:pt x="334078" y="86570"/>
                  <a:pt x="335305" y="75636"/>
                  <a:pt x="337685" y="64927"/>
                </a:cubicBezTo>
                <a:cubicBezTo>
                  <a:pt x="339804" y="55391"/>
                  <a:pt x="346031" y="38772"/>
                  <a:pt x="353917" y="32463"/>
                </a:cubicBezTo>
                <a:cubicBezTo>
                  <a:pt x="358371" y="28900"/>
                  <a:pt x="364477" y="27650"/>
                  <a:pt x="370149" y="27053"/>
                </a:cubicBezTo>
                <a:cubicBezTo>
                  <a:pt x="398903" y="24026"/>
                  <a:pt x="427901" y="23979"/>
                  <a:pt x="456719" y="21642"/>
                </a:cubicBezTo>
                <a:cubicBezTo>
                  <a:pt x="494641" y="18567"/>
                  <a:pt x="532530" y="15023"/>
                  <a:pt x="570343" y="10821"/>
                </a:cubicBezTo>
                <a:cubicBezTo>
                  <a:pt x="586575" y="9017"/>
                  <a:pt x="602737" y="6398"/>
                  <a:pt x="619039" y="5410"/>
                </a:cubicBezTo>
                <a:cubicBezTo>
                  <a:pt x="662283" y="2789"/>
                  <a:pt x="705610" y="1803"/>
                  <a:pt x="748895" y="0"/>
                </a:cubicBezTo>
                <a:cubicBezTo>
                  <a:pt x="761520" y="1803"/>
                  <a:pt x="776703" y="-2419"/>
                  <a:pt x="786769" y="5410"/>
                </a:cubicBezTo>
                <a:cubicBezTo>
                  <a:pt x="795773" y="12413"/>
                  <a:pt x="789524" y="29809"/>
                  <a:pt x="797590" y="37874"/>
                </a:cubicBezTo>
                <a:cubicBezTo>
                  <a:pt x="813010" y="53293"/>
                  <a:pt x="805582" y="44450"/>
                  <a:pt x="819233" y="64927"/>
                </a:cubicBezTo>
                <a:cubicBezTo>
                  <a:pt x="822840" y="77552"/>
                  <a:pt x="826869" y="90064"/>
                  <a:pt x="830054" y="102802"/>
                </a:cubicBezTo>
                <a:cubicBezTo>
                  <a:pt x="832284" y="111724"/>
                  <a:pt x="833045" y="120983"/>
                  <a:pt x="835465" y="129855"/>
                </a:cubicBezTo>
                <a:cubicBezTo>
                  <a:pt x="838466" y="140860"/>
                  <a:pt x="843519" y="151253"/>
                  <a:pt x="846286" y="162319"/>
                </a:cubicBezTo>
                <a:cubicBezTo>
                  <a:pt x="848090" y="169533"/>
                  <a:pt x="849654" y="176812"/>
                  <a:pt x="851697" y="183962"/>
                </a:cubicBezTo>
                <a:cubicBezTo>
                  <a:pt x="853264" y="189446"/>
                  <a:pt x="855725" y="194661"/>
                  <a:pt x="857108" y="200194"/>
                </a:cubicBezTo>
                <a:cubicBezTo>
                  <a:pt x="859338" y="209116"/>
                  <a:pt x="860450" y="218286"/>
                  <a:pt x="862518" y="227247"/>
                </a:cubicBezTo>
                <a:cubicBezTo>
                  <a:pt x="865862" y="241739"/>
                  <a:pt x="869733" y="256104"/>
                  <a:pt x="873340" y="270532"/>
                </a:cubicBezTo>
                <a:cubicBezTo>
                  <a:pt x="875144" y="277746"/>
                  <a:pt x="874625" y="285988"/>
                  <a:pt x="878750" y="292175"/>
                </a:cubicBezTo>
                <a:lnTo>
                  <a:pt x="889572" y="308407"/>
                </a:lnTo>
                <a:cubicBezTo>
                  <a:pt x="889619" y="308597"/>
                  <a:pt x="897804" y="343692"/>
                  <a:pt x="900393" y="346281"/>
                </a:cubicBezTo>
                <a:cubicBezTo>
                  <a:pt x="904426" y="350314"/>
                  <a:pt x="911214" y="349888"/>
                  <a:pt x="916625" y="351692"/>
                </a:cubicBezTo>
                <a:cubicBezTo>
                  <a:pt x="936464" y="349888"/>
                  <a:pt x="956375" y="348752"/>
                  <a:pt x="976142" y="346281"/>
                </a:cubicBezTo>
                <a:cubicBezTo>
                  <a:pt x="995732" y="343832"/>
                  <a:pt x="1029928" y="333596"/>
                  <a:pt x="1046480" y="330049"/>
                </a:cubicBezTo>
                <a:cubicBezTo>
                  <a:pt x="1074016" y="324148"/>
                  <a:pt x="1106866" y="322544"/>
                  <a:pt x="1133051" y="313817"/>
                </a:cubicBezTo>
                <a:cubicBezTo>
                  <a:pt x="1138462" y="312014"/>
                  <a:pt x="1143690" y="309525"/>
                  <a:pt x="1149283" y="308407"/>
                </a:cubicBezTo>
                <a:cubicBezTo>
                  <a:pt x="1161788" y="305906"/>
                  <a:pt x="1174503" y="304578"/>
                  <a:pt x="1187157" y="302996"/>
                </a:cubicBezTo>
                <a:cubicBezTo>
                  <a:pt x="1234018" y="297138"/>
                  <a:pt x="1250720" y="296346"/>
                  <a:pt x="1300781" y="292175"/>
                </a:cubicBezTo>
                <a:cubicBezTo>
                  <a:pt x="1406894" y="295043"/>
                  <a:pt x="1500305" y="295860"/>
                  <a:pt x="1603777" y="302996"/>
                </a:cubicBezTo>
                <a:cubicBezTo>
                  <a:pt x="1621860" y="304243"/>
                  <a:pt x="1639917" y="306012"/>
                  <a:pt x="1657884" y="308407"/>
                </a:cubicBezTo>
                <a:cubicBezTo>
                  <a:pt x="1667000" y="309622"/>
                  <a:pt x="1675773" y="313053"/>
                  <a:pt x="1684937" y="313817"/>
                </a:cubicBezTo>
                <a:cubicBezTo>
                  <a:pt x="1719134" y="316667"/>
                  <a:pt x="1753430" y="318621"/>
                  <a:pt x="1787740" y="319228"/>
                </a:cubicBezTo>
                <a:lnTo>
                  <a:pt x="2296341" y="324639"/>
                </a:lnTo>
                <a:cubicBezTo>
                  <a:pt x="2428327" y="329527"/>
                  <a:pt x="2409824" y="326593"/>
                  <a:pt x="2507356" y="335460"/>
                </a:cubicBezTo>
                <a:cubicBezTo>
                  <a:pt x="2539219" y="338357"/>
                  <a:pt x="2559617" y="339057"/>
                  <a:pt x="2588516" y="346281"/>
                </a:cubicBezTo>
                <a:cubicBezTo>
                  <a:pt x="2594049" y="347664"/>
                  <a:pt x="2599337" y="349888"/>
                  <a:pt x="2604748" y="351692"/>
                </a:cubicBezTo>
                <a:cubicBezTo>
                  <a:pt x="2614499" y="361443"/>
                  <a:pt x="2626151" y="370972"/>
                  <a:pt x="2631801" y="384156"/>
                </a:cubicBezTo>
                <a:cubicBezTo>
                  <a:pt x="2634730" y="390991"/>
                  <a:pt x="2635075" y="398676"/>
                  <a:pt x="2637212" y="405798"/>
                </a:cubicBezTo>
                <a:cubicBezTo>
                  <a:pt x="2640490" y="416724"/>
                  <a:pt x="2644426" y="427441"/>
                  <a:pt x="2648033" y="438262"/>
                </a:cubicBezTo>
                <a:cubicBezTo>
                  <a:pt x="2649837" y="443673"/>
                  <a:pt x="2650280" y="449748"/>
                  <a:pt x="2653444" y="454494"/>
                </a:cubicBezTo>
                <a:lnTo>
                  <a:pt x="2664265" y="470726"/>
                </a:lnTo>
                <a:cubicBezTo>
                  <a:pt x="2674827" y="523531"/>
                  <a:pt x="2675086" y="518060"/>
                  <a:pt x="2675086" y="600582"/>
                </a:cubicBezTo>
                <a:cubicBezTo>
                  <a:pt x="2675086" y="633096"/>
                  <a:pt x="2671341" y="665502"/>
                  <a:pt x="2669676" y="697973"/>
                </a:cubicBezTo>
                <a:cubicBezTo>
                  <a:pt x="2663085" y="826505"/>
                  <a:pt x="2670689" y="773053"/>
                  <a:pt x="2658854" y="844061"/>
                </a:cubicBezTo>
                <a:cubicBezTo>
                  <a:pt x="2660658" y="986541"/>
                  <a:pt x="2661134" y="1129045"/>
                  <a:pt x="2664265" y="1271502"/>
                </a:cubicBezTo>
                <a:cubicBezTo>
                  <a:pt x="2664879" y="1299428"/>
                  <a:pt x="2671906" y="1354910"/>
                  <a:pt x="2675086" y="1385126"/>
                </a:cubicBezTo>
                <a:cubicBezTo>
                  <a:pt x="2681524" y="1446285"/>
                  <a:pt x="2674620" y="1421604"/>
                  <a:pt x="2685908" y="1455465"/>
                </a:cubicBezTo>
                <a:cubicBezTo>
                  <a:pt x="2687711" y="1468090"/>
                  <a:pt x="2689379" y="1480734"/>
                  <a:pt x="2691318" y="1493339"/>
                </a:cubicBezTo>
                <a:cubicBezTo>
                  <a:pt x="2692986" y="1504182"/>
                  <a:pt x="2695422" y="1514911"/>
                  <a:pt x="2696729" y="1525803"/>
                </a:cubicBezTo>
                <a:cubicBezTo>
                  <a:pt x="2700834" y="1560014"/>
                  <a:pt x="2707550" y="1628605"/>
                  <a:pt x="2707550" y="1628605"/>
                </a:cubicBezTo>
                <a:cubicBezTo>
                  <a:pt x="2705747" y="1707961"/>
                  <a:pt x="2705444" y="1787366"/>
                  <a:pt x="2702140" y="1866674"/>
                </a:cubicBezTo>
                <a:cubicBezTo>
                  <a:pt x="2701830" y="1874104"/>
                  <a:pt x="2698772" y="1881167"/>
                  <a:pt x="2696729" y="1888317"/>
                </a:cubicBezTo>
                <a:cubicBezTo>
                  <a:pt x="2690073" y="1911611"/>
                  <a:pt x="2679956" y="1933766"/>
                  <a:pt x="2658854" y="1947834"/>
                </a:cubicBezTo>
                <a:cubicBezTo>
                  <a:pt x="2653443" y="1951441"/>
                  <a:pt x="2648850" y="1956786"/>
                  <a:pt x="2642622" y="1958655"/>
                </a:cubicBezTo>
                <a:cubicBezTo>
                  <a:pt x="2630407" y="1962320"/>
                  <a:pt x="2617373" y="1962262"/>
                  <a:pt x="2604748" y="1964066"/>
                </a:cubicBezTo>
                <a:cubicBezTo>
                  <a:pt x="2244624" y="1959264"/>
                  <a:pt x="2204005" y="1954737"/>
                  <a:pt x="1863489" y="1964066"/>
                </a:cubicBezTo>
                <a:cubicBezTo>
                  <a:pt x="1832243" y="1964922"/>
                  <a:pt x="1787259" y="1972222"/>
                  <a:pt x="1755276" y="1974887"/>
                </a:cubicBezTo>
                <a:cubicBezTo>
                  <a:pt x="1728256" y="1977139"/>
                  <a:pt x="1701169" y="1978494"/>
                  <a:pt x="1674116" y="1980298"/>
                </a:cubicBezTo>
                <a:cubicBezTo>
                  <a:pt x="1581533" y="1993522"/>
                  <a:pt x="1673700" y="1981706"/>
                  <a:pt x="1490154" y="1991119"/>
                </a:cubicBezTo>
                <a:cubicBezTo>
                  <a:pt x="1468465" y="1992231"/>
                  <a:pt x="1446869" y="1994726"/>
                  <a:pt x="1425226" y="1996530"/>
                </a:cubicBezTo>
                <a:cubicBezTo>
                  <a:pt x="1393851" y="2006987"/>
                  <a:pt x="1408146" y="2003547"/>
                  <a:pt x="1354888" y="2007351"/>
                </a:cubicBezTo>
                <a:cubicBezTo>
                  <a:pt x="1322457" y="2009668"/>
                  <a:pt x="1289970" y="2011138"/>
                  <a:pt x="1257496" y="2012762"/>
                </a:cubicBezTo>
                <a:cubicBezTo>
                  <a:pt x="1162886" y="2017492"/>
                  <a:pt x="1135500" y="2017443"/>
                  <a:pt x="1046480" y="2023583"/>
                </a:cubicBezTo>
                <a:cubicBezTo>
                  <a:pt x="1024814" y="2025077"/>
                  <a:pt x="1003195" y="2027190"/>
                  <a:pt x="981553" y="2028994"/>
                </a:cubicBezTo>
                <a:cubicBezTo>
                  <a:pt x="937321" y="2028011"/>
                  <a:pt x="759861" y="2029011"/>
                  <a:pt x="673146" y="2018172"/>
                </a:cubicBezTo>
                <a:cubicBezTo>
                  <a:pt x="651374" y="2015451"/>
                  <a:pt x="629733" y="2011654"/>
                  <a:pt x="608218" y="2007351"/>
                </a:cubicBezTo>
                <a:cubicBezTo>
                  <a:pt x="599200" y="2005547"/>
                  <a:pt x="590268" y="2003241"/>
                  <a:pt x="581164" y="2001940"/>
                </a:cubicBezTo>
                <a:cubicBezTo>
                  <a:pt x="564997" y="1999630"/>
                  <a:pt x="548701" y="1998333"/>
                  <a:pt x="532469" y="1996530"/>
                </a:cubicBezTo>
                <a:cubicBezTo>
                  <a:pt x="519844" y="1992923"/>
                  <a:pt x="507499" y="1988128"/>
                  <a:pt x="494594" y="1985708"/>
                </a:cubicBezTo>
                <a:cubicBezTo>
                  <a:pt x="478542" y="1982698"/>
                  <a:pt x="462008" y="1982983"/>
                  <a:pt x="445898" y="1980298"/>
                </a:cubicBezTo>
                <a:cubicBezTo>
                  <a:pt x="429496" y="1977564"/>
                  <a:pt x="413404" y="1973215"/>
                  <a:pt x="397202" y="1969476"/>
                </a:cubicBezTo>
                <a:cubicBezTo>
                  <a:pt x="389956" y="1967804"/>
                  <a:pt x="382819" y="1965679"/>
                  <a:pt x="375560" y="1964066"/>
                </a:cubicBezTo>
                <a:cubicBezTo>
                  <a:pt x="366582" y="1962071"/>
                  <a:pt x="357428" y="1960886"/>
                  <a:pt x="348506" y="1958655"/>
                </a:cubicBezTo>
                <a:cubicBezTo>
                  <a:pt x="342973" y="1957272"/>
                  <a:pt x="337777" y="1954745"/>
                  <a:pt x="332275" y="1953244"/>
                </a:cubicBezTo>
                <a:cubicBezTo>
                  <a:pt x="311741" y="1947644"/>
                  <a:pt x="260035" y="1935304"/>
                  <a:pt x="240293" y="1931602"/>
                </a:cubicBezTo>
                <a:cubicBezTo>
                  <a:pt x="227759" y="1929252"/>
                  <a:pt x="215044" y="1927995"/>
                  <a:pt x="202419" y="1926191"/>
                </a:cubicBezTo>
                <a:cubicBezTo>
                  <a:pt x="188514" y="1921557"/>
                  <a:pt x="179487" y="1918087"/>
                  <a:pt x="164544" y="1915370"/>
                </a:cubicBezTo>
                <a:cubicBezTo>
                  <a:pt x="151997" y="1913089"/>
                  <a:pt x="139295" y="1911763"/>
                  <a:pt x="126670" y="1909959"/>
                </a:cubicBezTo>
                <a:cubicBezTo>
                  <a:pt x="100602" y="1892581"/>
                  <a:pt x="109838" y="1904562"/>
                  <a:pt x="105027" y="1861263"/>
                </a:cubicBezTo>
                <a:cubicBezTo>
                  <a:pt x="102827" y="1841464"/>
                  <a:pt x="101817" y="1821545"/>
                  <a:pt x="99617" y="1801746"/>
                </a:cubicBezTo>
                <a:cubicBezTo>
                  <a:pt x="97297" y="1780865"/>
                  <a:pt x="92309" y="1752490"/>
                  <a:pt x="88795" y="1731408"/>
                </a:cubicBezTo>
                <a:cubicBezTo>
                  <a:pt x="95760" y="1571222"/>
                  <a:pt x="97816" y="1589914"/>
                  <a:pt x="88795" y="1395947"/>
                </a:cubicBezTo>
                <a:cubicBezTo>
                  <a:pt x="88450" y="1388519"/>
                  <a:pt x="84998" y="1381564"/>
                  <a:pt x="83385" y="1374305"/>
                </a:cubicBezTo>
                <a:cubicBezTo>
                  <a:pt x="81390" y="1365328"/>
                  <a:pt x="80394" y="1356124"/>
                  <a:pt x="77974" y="1347252"/>
                </a:cubicBezTo>
                <a:cubicBezTo>
                  <a:pt x="74973" y="1336247"/>
                  <a:pt x="70760" y="1325609"/>
                  <a:pt x="67153" y="1314788"/>
                </a:cubicBezTo>
                <a:cubicBezTo>
                  <a:pt x="65349" y="1309377"/>
                  <a:pt x="63125" y="1304089"/>
                  <a:pt x="61742" y="1298556"/>
                </a:cubicBezTo>
                <a:lnTo>
                  <a:pt x="50921" y="1255271"/>
                </a:lnTo>
                <a:cubicBezTo>
                  <a:pt x="49117" y="1248057"/>
                  <a:pt x="47862" y="1240683"/>
                  <a:pt x="45510" y="1233628"/>
                </a:cubicBezTo>
                <a:cubicBezTo>
                  <a:pt x="43706" y="1228217"/>
                  <a:pt x="41600" y="1222898"/>
                  <a:pt x="40099" y="1217396"/>
                </a:cubicBezTo>
                <a:cubicBezTo>
                  <a:pt x="36186" y="1203048"/>
                  <a:pt x="33364" y="1188411"/>
                  <a:pt x="29278" y="1174111"/>
                </a:cubicBezTo>
                <a:cubicBezTo>
                  <a:pt x="25671" y="1161486"/>
                  <a:pt x="22230" y="1148812"/>
                  <a:pt x="18457" y="1136236"/>
                </a:cubicBezTo>
                <a:cubicBezTo>
                  <a:pt x="16818" y="1130773"/>
                  <a:pt x="14283" y="1125572"/>
                  <a:pt x="13046" y="1120004"/>
                </a:cubicBezTo>
                <a:cubicBezTo>
                  <a:pt x="10666" y="1109295"/>
                  <a:pt x="9439" y="1098361"/>
                  <a:pt x="7635" y="1087540"/>
                </a:cubicBezTo>
                <a:cubicBezTo>
                  <a:pt x="1422" y="938416"/>
                  <a:pt x="-8162" y="786899"/>
                  <a:pt x="13046" y="638456"/>
                </a:cubicBezTo>
                <a:cubicBezTo>
                  <a:pt x="14850" y="625831"/>
                  <a:pt x="16176" y="613129"/>
                  <a:pt x="18457" y="600582"/>
                </a:cubicBezTo>
                <a:cubicBezTo>
                  <a:pt x="19787" y="593266"/>
                  <a:pt x="22537" y="586255"/>
                  <a:pt x="23867" y="578939"/>
                </a:cubicBezTo>
                <a:cubicBezTo>
                  <a:pt x="26148" y="566392"/>
                  <a:pt x="26651" y="553544"/>
                  <a:pt x="29278" y="541065"/>
                </a:cubicBezTo>
                <a:cubicBezTo>
                  <a:pt x="33874" y="519235"/>
                  <a:pt x="42743" y="498273"/>
                  <a:pt x="45510" y="476137"/>
                </a:cubicBezTo>
                <a:cubicBezTo>
                  <a:pt x="47473" y="460435"/>
                  <a:pt x="49630" y="429079"/>
                  <a:pt x="56331" y="411209"/>
                </a:cubicBezTo>
                <a:cubicBezTo>
                  <a:pt x="59163" y="403657"/>
                  <a:pt x="64396" y="397146"/>
                  <a:pt x="67153" y="389566"/>
                </a:cubicBezTo>
                <a:cubicBezTo>
                  <a:pt x="71640" y="377227"/>
                  <a:pt x="74201" y="364268"/>
                  <a:pt x="77974" y="351692"/>
                </a:cubicBezTo>
                <a:cubicBezTo>
                  <a:pt x="79613" y="346229"/>
                  <a:pt x="82578" y="341106"/>
                  <a:pt x="83385" y="335460"/>
                </a:cubicBezTo>
                <a:cubicBezTo>
                  <a:pt x="84405" y="328318"/>
                  <a:pt x="83385" y="321031"/>
                  <a:pt x="83385" y="313817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796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window </a:t>
            </a:r>
            <a:r>
              <a:rPr lang="ko-KR" altLang="en-US"/>
              <a:t>객체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2006996" y="1036638"/>
            <a:ext cx="10153128" cy="5040560"/>
          </a:xfrm>
        </p:spPr>
        <p:txBody>
          <a:bodyPr vert="horz">
            <a:noAutofit/>
          </a:bodyPr>
          <a:lstStyle/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US" altLang="ko-KR" dirty="0"/>
              <a:t>window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lang="ko-KR" altLang="en-US" b="1" dirty="0"/>
              <a:t>열려 있는 브라우저 윈도우나 탭 윈도우의 속성을 나타내는 객체</a:t>
            </a:r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lang="ko-KR" altLang="en-US" b="1" dirty="0"/>
              <a:t>브라우저 윈도우나 탭 윈도우마다 별도의 </a:t>
            </a:r>
            <a:r>
              <a:rPr lang="en-US" altLang="ko-KR" b="1" dirty="0"/>
              <a:t>window </a:t>
            </a:r>
            <a:r>
              <a:rPr lang="ko-KR" altLang="en-US" b="1" dirty="0"/>
              <a:t>객체 생성</a:t>
            </a:r>
            <a:endParaRPr lang="en-US" altLang="ko-KR" b="1" dirty="0"/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US" altLang="ko-KR" dirty="0"/>
              <a:t>window </a:t>
            </a:r>
            <a:r>
              <a:rPr lang="ko-KR" altLang="en-US" dirty="0"/>
              <a:t>객체의 생성</a:t>
            </a:r>
            <a:endParaRPr lang="en-US" altLang="ko-KR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lang="en-US" altLang="ko-KR" b="1" dirty="0"/>
              <a:t>3 </a:t>
            </a:r>
            <a:r>
              <a:rPr lang="ko-KR" altLang="en-US" b="1" dirty="0"/>
              <a:t>가지 경우</a:t>
            </a:r>
            <a:endParaRPr lang="en-US" altLang="ko-KR" b="1" dirty="0"/>
          </a:p>
          <a:p>
            <a:pPr lvl="2"/>
            <a:r>
              <a:rPr lang="ko-KR" altLang="en-US" sz="1800" dirty="0"/>
              <a:t>브라우저가 새로운 웹 페이지를 </a:t>
            </a:r>
            <a:r>
              <a:rPr lang="ko-KR" altLang="en-US" sz="1800" dirty="0" err="1"/>
              <a:t>로드할</a:t>
            </a:r>
            <a:r>
              <a:rPr lang="ko-KR" altLang="en-US" sz="1800" dirty="0"/>
              <a:t> 때</a:t>
            </a:r>
          </a:p>
          <a:p>
            <a:pPr lvl="2"/>
            <a:r>
              <a:rPr lang="en-US" altLang="ko-KR" sz="1800" dirty="0"/>
              <a:t>&lt;iframe&gt; </a:t>
            </a:r>
            <a:r>
              <a:rPr lang="ko-KR" altLang="en-US" sz="1800" dirty="0"/>
              <a:t>태그 당 하나의 </a:t>
            </a:r>
            <a:r>
              <a:rPr lang="en-US" altLang="ko-KR" sz="1800" dirty="0"/>
              <a:t>window </a:t>
            </a:r>
            <a:r>
              <a:rPr lang="ko-KR" altLang="en-US" sz="1800" dirty="0"/>
              <a:t>객체 생성</a:t>
            </a:r>
          </a:p>
          <a:p>
            <a:pPr lvl="2"/>
            <a:r>
              <a:rPr lang="ko-KR" altLang="en-US" sz="1800" dirty="0"/>
              <a:t>자바스크립트 코드로 윈도우 열기 시 </a:t>
            </a:r>
            <a:r>
              <a:rPr lang="en-US" altLang="ko-KR" sz="1800" dirty="0"/>
              <a:t>window </a:t>
            </a:r>
            <a:r>
              <a:rPr lang="ko-KR" altLang="en-US" sz="1800" dirty="0"/>
              <a:t>객체 생성</a:t>
            </a:r>
          </a:p>
          <a:p>
            <a:pPr lvl="3"/>
            <a:r>
              <a:rPr lang="en-US" altLang="ko-KR" sz="1800" dirty="0" err="1"/>
              <a:t>window.open</a:t>
            </a:r>
            <a:r>
              <a:rPr lang="en-US" altLang="ko-KR" sz="1800" dirty="0"/>
              <a:t>("</a:t>
            </a:r>
            <a:r>
              <a:rPr lang="ko-KR" altLang="en-US" sz="1800" dirty="0"/>
              <a:t>웹페이지 </a:t>
            </a:r>
            <a:r>
              <a:rPr lang="en-US" altLang="ko-KR" sz="1800" dirty="0"/>
              <a:t>URL", "</a:t>
            </a:r>
            <a:r>
              <a:rPr lang="ko-KR" altLang="en-US" sz="1800" dirty="0"/>
              <a:t>윈도우이름</a:t>
            </a:r>
            <a:r>
              <a:rPr lang="en-US" altLang="ko-KR" sz="1800" dirty="0"/>
              <a:t>", "</a:t>
            </a:r>
            <a:r>
              <a:rPr lang="ko-KR" altLang="en-US" sz="1800" dirty="0"/>
              <a:t>윈도우속성</a:t>
            </a:r>
            <a:r>
              <a:rPr lang="en-US" altLang="ko-KR" sz="1800" dirty="0"/>
              <a:t>"),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ko-KR" altLang="en-US" dirty="0"/>
              <a:t>자바스크립트 코드로 윈도우 객체에 대한 접근</a:t>
            </a:r>
            <a:endParaRPr lang="en-US" altLang="ko-KR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lang="en-US" altLang="ko-KR" b="1" dirty="0"/>
              <a:t>window, </a:t>
            </a:r>
            <a:r>
              <a:rPr lang="ko-KR" altLang="en-US" b="1" dirty="0"/>
              <a:t>혹은 </a:t>
            </a:r>
            <a:r>
              <a:rPr lang="en-US" altLang="ko-KR" b="1" dirty="0" err="1"/>
              <a:t>window.self</a:t>
            </a:r>
            <a:r>
              <a:rPr lang="en-US" altLang="ko-KR" b="1" dirty="0"/>
              <a:t>, </a:t>
            </a:r>
            <a:r>
              <a:rPr lang="ko-KR" altLang="en-US" b="1" dirty="0"/>
              <a:t>혹은 </a:t>
            </a:r>
            <a:r>
              <a:rPr lang="en-US" altLang="ko-KR" b="1" dirty="0"/>
              <a:t>self </a:t>
            </a:r>
          </a:p>
          <a:p>
            <a:pPr lvl="1">
              <a:spcBef>
                <a:spcPts val="1200"/>
              </a:spcBef>
              <a:spcAft>
                <a:spcPts val="0"/>
              </a:spcAft>
            </a:pPr>
            <a:endParaRPr lang="ko-KR" altLang="en-US" b="1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endParaRPr lang="ko-KR" altLang="en-US" b="1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endParaRPr lang="ko-KR" altLang="en-US" b="1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99025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윈도우 모양과 </a:t>
            </a:r>
            <a:r>
              <a:rPr lang="en-US" altLang="ko-KR" dirty="0"/>
              <a:t>window </a:t>
            </a:r>
            <a:r>
              <a:rPr lang="ko-KR" altLang="en-US" dirty="0"/>
              <a:t>객체의 </a:t>
            </a:r>
            <a:r>
              <a:rPr lang="ko-KR" altLang="en-US" dirty="0" err="1"/>
              <a:t>프로퍼티</a:t>
            </a:r>
            <a:endParaRPr lang="ko-KR" altLang="en-US" dirty="0"/>
          </a:p>
        </p:txBody>
      </p:sp>
      <p:grpSp>
        <p:nvGrpSpPr>
          <p:cNvPr id="106" name="그룹 105"/>
          <p:cNvGrpSpPr/>
          <p:nvPr/>
        </p:nvGrpSpPr>
        <p:grpSpPr>
          <a:xfrm>
            <a:off x="2105442" y="1102700"/>
            <a:ext cx="7662966" cy="5062603"/>
            <a:chOff x="1127531" y="1381872"/>
            <a:chExt cx="7360611" cy="4846924"/>
          </a:xfrm>
        </p:grpSpPr>
        <p:sp>
          <p:nvSpPr>
            <p:cNvPr id="24" name="TextBox 23"/>
            <p:cNvSpPr txBox="1"/>
            <p:nvPr/>
          </p:nvSpPr>
          <p:spPr>
            <a:xfrm>
              <a:off x="7335583" y="2077243"/>
              <a:ext cx="80605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menubar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7660" y="1844825"/>
              <a:ext cx="4885302" cy="3960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1380540" y="1882755"/>
              <a:ext cx="67460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titlebar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2568774" y="2661491"/>
              <a:ext cx="2171537" cy="278811"/>
            </a:xfrm>
            <a:prstGeom prst="round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27531" y="2666704"/>
              <a:ext cx="9679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locationbar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2354581" y="2995938"/>
              <a:ext cx="2171537" cy="211022"/>
            </a:xfrm>
            <a:prstGeom prst="round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47430" y="3006372"/>
              <a:ext cx="969368" cy="61879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bookmarks</a:t>
              </a:r>
            </a:p>
            <a:p>
              <a:r>
                <a: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또는</a:t>
              </a:r>
              <a:endPara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r>
                <a:rPr lang="en-US" altLang="ko-KR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personalbar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276839" y="5951797"/>
              <a:ext cx="77181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scrollbar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316011" y="5517232"/>
              <a:ext cx="82048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statusbar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5870651" y="2661491"/>
              <a:ext cx="1213513" cy="278811"/>
            </a:xfrm>
            <a:prstGeom prst="round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437752" y="2669116"/>
              <a:ext cx="68615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toolbar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2354581" y="5552752"/>
              <a:ext cx="4180843" cy="196387"/>
            </a:xfrm>
            <a:prstGeom prst="round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5" name="직선 화살표 연결선 4"/>
            <p:cNvCxnSpPr>
              <a:stCxn id="13" idx="3"/>
            </p:cNvCxnSpPr>
            <p:nvPr/>
          </p:nvCxnSpPr>
          <p:spPr>
            <a:xfrm flipV="1">
              <a:off x="2055148" y="2019637"/>
              <a:ext cx="224014" cy="1618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>
              <a:stCxn id="34" idx="3"/>
            </p:cNvCxnSpPr>
            <p:nvPr/>
          </p:nvCxnSpPr>
          <p:spPr>
            <a:xfrm flipV="1">
              <a:off x="2095488" y="2800897"/>
              <a:ext cx="473286" cy="430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>
              <a:stCxn id="24" idx="1"/>
            </p:cNvCxnSpPr>
            <p:nvPr/>
          </p:nvCxnSpPr>
          <p:spPr>
            <a:xfrm flipH="1">
              <a:off x="6927353" y="2215743"/>
              <a:ext cx="408230" cy="376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>
              <a:stCxn id="48" idx="1"/>
            </p:cNvCxnSpPr>
            <p:nvPr/>
          </p:nvCxnSpPr>
          <p:spPr>
            <a:xfrm flipH="1" flipV="1">
              <a:off x="7066762" y="2803846"/>
              <a:ext cx="370990" cy="377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/>
            <p:nvPr/>
          </p:nvCxnSpPr>
          <p:spPr>
            <a:xfrm flipV="1">
              <a:off x="6795252" y="5715477"/>
              <a:ext cx="247047" cy="25161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>
              <a:stCxn id="41" idx="0"/>
            </p:cNvCxnSpPr>
            <p:nvPr/>
          </p:nvCxnSpPr>
          <p:spPr>
            <a:xfrm flipH="1" flipV="1">
              <a:off x="6659876" y="5706400"/>
              <a:ext cx="2870" cy="24539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>
              <a:stCxn id="43" idx="3"/>
            </p:cNvCxnSpPr>
            <p:nvPr/>
          </p:nvCxnSpPr>
          <p:spPr>
            <a:xfrm flipV="1">
              <a:off x="2136492" y="5655731"/>
              <a:ext cx="212164" cy="1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>
              <a:stCxn id="37" idx="3"/>
            </p:cNvCxnSpPr>
            <p:nvPr/>
          </p:nvCxnSpPr>
          <p:spPr>
            <a:xfrm flipV="1">
              <a:off x="2116797" y="3089238"/>
              <a:ext cx="297919" cy="226532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모서리가 둥근 직사각형 59"/>
            <p:cNvSpPr/>
            <p:nvPr/>
          </p:nvSpPr>
          <p:spPr>
            <a:xfrm>
              <a:off x="2297660" y="2106140"/>
              <a:ext cx="4877059" cy="198442"/>
            </a:xfrm>
            <a:prstGeom prst="round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/>
            <p:cNvSpPr txBox="1"/>
            <p:nvPr/>
          </p:nvSpPr>
          <p:spPr>
            <a:xfrm rot="10800000">
              <a:off x="7353175" y="3948203"/>
              <a:ext cx="369332" cy="914674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err="1"/>
                <a:t>innerHeight</a:t>
              </a:r>
              <a:endParaRPr lang="ko-KR" altLang="en-US" sz="1200" dirty="0"/>
            </a:p>
          </p:txBody>
        </p:sp>
        <p:cxnSp>
          <p:nvCxnSpPr>
            <p:cNvPr id="63" name="직선 화살표 연결선 62"/>
            <p:cNvCxnSpPr/>
            <p:nvPr/>
          </p:nvCxnSpPr>
          <p:spPr>
            <a:xfrm flipH="1">
              <a:off x="7676279" y="3241592"/>
              <a:ext cx="11099" cy="2507547"/>
            </a:xfrm>
            <a:prstGeom prst="straightConnector1">
              <a:avLst/>
            </a:prstGeom>
            <a:ln w="12700">
              <a:solidFill>
                <a:srgbClr val="6699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7217352" y="1864798"/>
              <a:ext cx="1249725" cy="9160"/>
            </a:xfrm>
            <a:prstGeom prst="line">
              <a:avLst/>
            </a:prstGeom>
            <a:ln w="12700">
              <a:solidFill>
                <a:srgbClr val="66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>
            <a:xfrm>
              <a:off x="7238417" y="5804135"/>
              <a:ext cx="1249725" cy="9160"/>
            </a:xfrm>
            <a:prstGeom prst="line">
              <a:avLst/>
            </a:prstGeom>
            <a:ln w="12700">
              <a:solidFill>
                <a:srgbClr val="66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 rot="10800000">
              <a:off x="7947084" y="3945641"/>
              <a:ext cx="369332" cy="931024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dirty="0" err="1"/>
                <a:t>outerHeight</a:t>
              </a:r>
              <a:endParaRPr lang="ko-KR" altLang="en-US" sz="1200" dirty="0"/>
            </a:p>
          </p:txBody>
        </p:sp>
        <p:cxnSp>
          <p:nvCxnSpPr>
            <p:cNvPr id="67" name="직선 화살표 연결선 66"/>
            <p:cNvCxnSpPr/>
            <p:nvPr/>
          </p:nvCxnSpPr>
          <p:spPr>
            <a:xfrm flipH="1">
              <a:off x="8288206" y="1861450"/>
              <a:ext cx="28211" cy="3951845"/>
            </a:xfrm>
            <a:prstGeom prst="straightConnector1">
              <a:avLst/>
            </a:prstGeom>
            <a:ln w="12700">
              <a:solidFill>
                <a:srgbClr val="6699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/>
            <p:cNvCxnSpPr/>
            <p:nvPr/>
          </p:nvCxnSpPr>
          <p:spPr>
            <a:xfrm>
              <a:off x="7237543" y="3221599"/>
              <a:ext cx="592459" cy="0"/>
            </a:xfrm>
            <a:prstGeom prst="straightConnector1">
              <a:avLst/>
            </a:prstGeom>
            <a:ln w="12700">
              <a:solidFill>
                <a:srgbClr val="6699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/>
            <p:cNvCxnSpPr/>
            <p:nvPr/>
          </p:nvCxnSpPr>
          <p:spPr>
            <a:xfrm>
              <a:off x="7237543" y="5755424"/>
              <a:ext cx="592459" cy="0"/>
            </a:xfrm>
            <a:prstGeom prst="straightConnector1">
              <a:avLst/>
            </a:prstGeom>
            <a:ln w="12700">
              <a:solidFill>
                <a:srgbClr val="6699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1200708" y="3998809"/>
              <a:ext cx="960519" cy="2769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innerWidth</a:t>
              </a:r>
              <a:endParaRPr lang="ko-KR" altLang="en-US" sz="1200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247928" y="4695053"/>
              <a:ext cx="976870" cy="2769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outerWidth</a:t>
              </a:r>
              <a:endParaRPr lang="ko-KR" altLang="en-US" sz="1200" dirty="0"/>
            </a:p>
          </p:txBody>
        </p:sp>
        <p:cxnSp>
          <p:nvCxnSpPr>
            <p:cNvPr id="79" name="직선 화살표 연결선 78"/>
            <p:cNvCxnSpPr/>
            <p:nvPr/>
          </p:nvCxnSpPr>
          <p:spPr>
            <a:xfrm>
              <a:off x="2348656" y="4365104"/>
              <a:ext cx="4779966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/>
            <p:cNvCxnSpPr/>
            <p:nvPr/>
          </p:nvCxnSpPr>
          <p:spPr>
            <a:xfrm>
              <a:off x="2297660" y="5085184"/>
              <a:ext cx="4860206" cy="0"/>
            </a:xfrm>
            <a:prstGeom prst="straightConnector1">
              <a:avLst/>
            </a:prstGeom>
            <a:ln w="76200">
              <a:solidFill>
                <a:srgbClr val="FFC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꺾인 연결선 82"/>
            <p:cNvCxnSpPr>
              <a:stCxn id="77" idx="3"/>
            </p:cNvCxnSpPr>
            <p:nvPr/>
          </p:nvCxnSpPr>
          <p:spPr>
            <a:xfrm>
              <a:off x="2161227" y="4137309"/>
              <a:ext cx="716667" cy="211189"/>
            </a:xfrm>
            <a:prstGeom prst="bentConnector3">
              <a:avLst>
                <a:gd name="adj1" fmla="val 99490"/>
              </a:avLst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꺾인 연결선 91"/>
            <p:cNvCxnSpPr/>
            <p:nvPr/>
          </p:nvCxnSpPr>
          <p:spPr>
            <a:xfrm>
              <a:off x="2197536" y="4843377"/>
              <a:ext cx="716667" cy="211189"/>
            </a:xfrm>
            <a:prstGeom prst="bentConnector3">
              <a:avLst>
                <a:gd name="adj1" fmla="val 99490"/>
              </a:avLst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1577174" y="1381872"/>
              <a:ext cx="144097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(</a:t>
              </a:r>
              <a:r>
                <a:rPr lang="en-US" altLang="ko-KR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screenX</a:t>
              </a:r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screenY</a:t>
              </a:r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95" name="직선 화살표 연결선 94"/>
            <p:cNvCxnSpPr>
              <a:stCxn id="94" idx="2"/>
            </p:cNvCxnSpPr>
            <p:nvPr/>
          </p:nvCxnSpPr>
          <p:spPr>
            <a:xfrm>
              <a:off x="2297660" y="1658871"/>
              <a:ext cx="0" cy="18595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948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E91C6B8-5B7B-4E3D-AA5A-DD736CBF3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486" y="115447"/>
            <a:ext cx="5432447" cy="61653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49EF808-3D54-48ED-A6AF-DE495657A6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91944" y="692696"/>
            <a:ext cx="5832648" cy="478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7675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14655</TotalTime>
  <Words>6600</Words>
  <Application>Microsoft Office PowerPoint</Application>
  <PresentationFormat>와이드스크린</PresentationFormat>
  <Paragraphs>1005</Paragraphs>
  <Slides>53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71" baseType="lpstr">
      <vt:lpstr>HY헤드라인M</vt:lpstr>
      <vt:lpstr>MS PGothic</vt:lpstr>
      <vt:lpstr>PCSJUS+RixVeryGoodPM</vt:lpstr>
      <vt:lpstr>YoonV YoonMyungjo100Std_OTF</vt:lpstr>
      <vt:lpstr>굴림</vt:lpstr>
      <vt:lpstr>돋움</vt:lpstr>
      <vt:lpstr>맑은 고딕</vt:lpstr>
      <vt:lpstr>새굴림</vt:lpstr>
      <vt:lpstr>시스템 서체</vt:lpstr>
      <vt:lpstr>함초롬바탕</vt:lpstr>
      <vt:lpstr>Adobe Garamond Pro Bold</vt:lpstr>
      <vt:lpstr>Arial</vt:lpstr>
      <vt:lpstr>Consolas</vt:lpstr>
      <vt:lpstr>Helvetica</vt:lpstr>
      <vt:lpstr>verdana</vt:lpstr>
      <vt:lpstr>Wingdings</vt:lpstr>
      <vt:lpstr>Wingdings 2</vt:lpstr>
      <vt:lpstr>가을</vt:lpstr>
      <vt:lpstr>PowerPoint 프레젠테이션</vt:lpstr>
      <vt:lpstr>BOM (브라우저 객체)</vt:lpstr>
      <vt:lpstr>잠깐 복습</vt:lpstr>
      <vt:lpstr>예제 9–18 체크박스로 선택한 물품 계산</vt:lpstr>
      <vt:lpstr>브라우저 관련 객체 개요</vt:lpstr>
      <vt:lpstr>PowerPoint 프레젠테이션</vt:lpstr>
      <vt:lpstr>window 객체</vt:lpstr>
      <vt:lpstr>윈도우 모양과 window 객체의 프로퍼티</vt:lpstr>
      <vt:lpstr>PowerPoint 프레젠테이션</vt:lpstr>
      <vt:lpstr>윈도우 열기</vt:lpstr>
      <vt:lpstr>윈도우 열기 사례</vt:lpstr>
      <vt:lpstr>윈도우 열기 사례</vt:lpstr>
      <vt:lpstr>윈도우 이름과 윈도우 열기</vt:lpstr>
      <vt:lpstr>윈도우 이름과 윈도우 열기</vt:lpstr>
      <vt:lpstr>예제 10-1 window.open()으로 윈도우 열기</vt:lpstr>
      <vt:lpstr>예제 10-2 윈도우 닫기</vt:lpstr>
      <vt:lpstr>window 객체의 타이머 활용</vt:lpstr>
      <vt:lpstr>예제 10-4 setInterval()로 텍스트 회전</vt:lpstr>
      <vt:lpstr>윈도우 위치 및 크기 조절</vt:lpstr>
      <vt:lpstr>예제 10-5 윈도우의 위치와 크기 조절</vt:lpstr>
      <vt:lpstr>웹 페이지 스크롤</vt:lpstr>
      <vt:lpstr>예제 10-6 1초마다 10픽셀씩 자동 스크롤</vt:lpstr>
      <vt:lpstr>onbeforeprint와 onafterprint</vt:lpstr>
      <vt:lpstr>웹 페이지 프린트 </vt:lpstr>
      <vt:lpstr>예제 10-8 onbeforeprint와 onafterprint 이벤트 활용</vt:lpstr>
      <vt:lpstr>location 객체</vt:lpstr>
      <vt:lpstr>예제 10-9 location 객체로 웹 사이트 접속</vt:lpstr>
      <vt:lpstr>중간고사 관련 문제</vt:lpstr>
      <vt:lpstr>중간고사 관련 문제</vt:lpstr>
      <vt:lpstr>중간고사 관련 문제</vt:lpstr>
      <vt:lpstr>중간고사 관련 문제</vt:lpstr>
      <vt:lpstr>중간고사 관련 문제</vt:lpstr>
      <vt:lpstr>중간고사 관련 문제</vt:lpstr>
      <vt:lpstr>중간고사 관련 문제</vt:lpstr>
      <vt:lpstr>PowerPoint 프레젠테이션</vt:lpstr>
      <vt:lpstr>중간고사 관련 문제</vt:lpstr>
      <vt:lpstr>중간고사 관련 문제</vt:lpstr>
      <vt:lpstr>중간고사 관련 문제</vt:lpstr>
      <vt:lpstr>중간고사 관련 review 함수종류</vt:lpstr>
      <vt:lpstr>중간고사 관련 review (콜백함수)</vt:lpstr>
      <vt:lpstr>중간고사 관련 review (콜백함수)</vt:lpstr>
      <vt:lpstr>중간고사 관련 review   forEach()</vt:lpstr>
      <vt:lpstr>중간고사 관련 review (forEach)</vt:lpstr>
      <vt:lpstr>중간고사 관련 review  (filter)</vt:lpstr>
      <vt:lpstr>중간고사 관련 review</vt:lpstr>
      <vt:lpstr>중간고사 관련 실습 유형</vt:lpstr>
      <vt:lpstr>중간고사 관련 실습 유형</vt:lpstr>
      <vt:lpstr>중간고사 관련 실습 유형 3 </vt:lpstr>
      <vt:lpstr>중간고사 관련 실습 유형 4 </vt:lpstr>
      <vt:lpstr>중간고사 관련 실습 유형 5 </vt:lpstr>
      <vt:lpstr>중간고사 관련 실습 유형 6</vt:lpstr>
      <vt:lpstr>중간고사 관련 실습 유형 7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mj1576</cp:lastModifiedBy>
  <cp:revision>209</cp:revision>
  <cp:lastPrinted>2021-09-02T14:28:28Z</cp:lastPrinted>
  <dcterms:created xsi:type="dcterms:W3CDTF">2011-08-27T14:53:28Z</dcterms:created>
  <dcterms:modified xsi:type="dcterms:W3CDTF">2023-10-12T15:35:35Z</dcterms:modified>
</cp:coreProperties>
</file>